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Lst>
  <p:notesMasterIdLst>
    <p:notesMasterId r:id="rId4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86E75A-7123-4845-9597-7B3F6350E2C5}"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US"/>
        </a:p>
      </dgm:t>
    </dgm:pt>
    <dgm:pt modelId="{B4B9D6B9-CF08-4A60-BC84-A8B5C32C62C1}">
      <dgm:prSet/>
      <dgm:spPr/>
      <dgm:t>
        <a:bodyPr/>
        <a:lstStyle/>
        <a:p>
          <a:r>
            <a:rPr lang="en-NZ" b="1"/>
            <a:t>Largest taxi company, </a:t>
          </a:r>
          <a:r>
            <a:rPr lang="en-NZ"/>
            <a:t>owns zero taxis. </a:t>
          </a:r>
          <a:endParaRPr lang="en-US" dirty="0"/>
        </a:p>
      </dgm:t>
    </dgm:pt>
    <dgm:pt modelId="{2EF878F5-8A9A-4FAB-9DA4-2C8E91846D00}" type="parTrans" cxnId="{EE50FFF1-568C-4804-9245-8A2C286177F2}">
      <dgm:prSet/>
      <dgm:spPr/>
      <dgm:t>
        <a:bodyPr/>
        <a:lstStyle/>
        <a:p>
          <a:endParaRPr lang="en-US"/>
        </a:p>
      </dgm:t>
    </dgm:pt>
    <dgm:pt modelId="{D4270704-47E6-478F-8505-1D14B7A710F3}" type="sibTrans" cxnId="{EE50FFF1-568C-4804-9245-8A2C286177F2}">
      <dgm:prSet/>
      <dgm:spPr/>
      <dgm:t>
        <a:bodyPr/>
        <a:lstStyle/>
        <a:p>
          <a:endParaRPr lang="en-US"/>
        </a:p>
      </dgm:t>
    </dgm:pt>
    <dgm:pt modelId="{708E5C35-CEF8-48C9-AA70-C8948CFC61CF}">
      <dgm:prSet/>
      <dgm:spPr/>
      <dgm:t>
        <a:bodyPr/>
        <a:lstStyle/>
        <a:p>
          <a:r>
            <a:rPr lang="en-NZ" b="1" dirty="0"/>
            <a:t>Largest media company</a:t>
          </a:r>
          <a:r>
            <a:rPr lang="en-NZ" dirty="0"/>
            <a:t>, owns zero content. </a:t>
          </a:r>
          <a:endParaRPr lang="en-US" dirty="0"/>
        </a:p>
      </dgm:t>
    </dgm:pt>
    <dgm:pt modelId="{764A4D94-9582-4AE0-A293-CD4885442259}" type="parTrans" cxnId="{461B205D-2A9E-4B7C-A912-8DE80F98FC58}">
      <dgm:prSet/>
      <dgm:spPr/>
      <dgm:t>
        <a:bodyPr/>
        <a:lstStyle/>
        <a:p>
          <a:endParaRPr lang="en-US"/>
        </a:p>
      </dgm:t>
    </dgm:pt>
    <dgm:pt modelId="{C051F5B7-BDAF-4904-948D-6C6B4723BEF2}" type="sibTrans" cxnId="{461B205D-2A9E-4B7C-A912-8DE80F98FC58}">
      <dgm:prSet/>
      <dgm:spPr/>
      <dgm:t>
        <a:bodyPr/>
        <a:lstStyle/>
        <a:p>
          <a:endParaRPr lang="en-US"/>
        </a:p>
      </dgm:t>
    </dgm:pt>
    <dgm:pt modelId="{3EBCFECA-3A26-4054-984C-365A20D11863}">
      <dgm:prSet/>
      <dgm:spPr/>
      <dgm:t>
        <a:bodyPr/>
        <a:lstStyle/>
        <a:p>
          <a:r>
            <a:rPr lang="en-NZ" b="1"/>
            <a:t>Largest hotelier</a:t>
          </a:r>
          <a:r>
            <a:rPr lang="en-NZ"/>
            <a:t>, owns zero real estate. </a:t>
          </a:r>
          <a:endParaRPr lang="en-US"/>
        </a:p>
      </dgm:t>
    </dgm:pt>
    <dgm:pt modelId="{4A1B5A88-7ED1-4231-8902-1043B0FA6E11}" type="parTrans" cxnId="{D3F2DAE5-BF67-44EF-BE14-363A50D4E36B}">
      <dgm:prSet/>
      <dgm:spPr/>
      <dgm:t>
        <a:bodyPr/>
        <a:lstStyle/>
        <a:p>
          <a:endParaRPr lang="en-US"/>
        </a:p>
      </dgm:t>
    </dgm:pt>
    <dgm:pt modelId="{8BAA0F50-0A67-4E8E-9DF0-B688B244027B}" type="sibTrans" cxnId="{D3F2DAE5-BF67-44EF-BE14-363A50D4E36B}">
      <dgm:prSet/>
      <dgm:spPr/>
      <dgm:t>
        <a:bodyPr/>
        <a:lstStyle/>
        <a:p>
          <a:endParaRPr lang="en-US"/>
        </a:p>
      </dgm:t>
    </dgm:pt>
    <dgm:pt modelId="{F22AA0A8-DC9F-4D38-A22E-3AE32636E84B}">
      <dgm:prSet/>
      <dgm:spPr/>
      <dgm:t>
        <a:bodyPr/>
        <a:lstStyle/>
        <a:p>
          <a:r>
            <a:rPr lang="en-NZ" b="1"/>
            <a:t>Most valuable retailer</a:t>
          </a:r>
          <a:r>
            <a:rPr lang="en-NZ"/>
            <a:t>, owns zero inventory. </a:t>
          </a:r>
          <a:endParaRPr lang="en-US"/>
        </a:p>
      </dgm:t>
    </dgm:pt>
    <dgm:pt modelId="{D07F0AA9-3AF8-4AA2-9D15-3639C6A3579D}" type="parTrans" cxnId="{65E9D1BF-C3B1-4D3F-856A-F97836A59EDE}">
      <dgm:prSet/>
      <dgm:spPr/>
      <dgm:t>
        <a:bodyPr/>
        <a:lstStyle/>
        <a:p>
          <a:endParaRPr lang="en-US"/>
        </a:p>
      </dgm:t>
    </dgm:pt>
    <dgm:pt modelId="{E0C6FA30-5125-424E-A7E2-76EA23DC444E}" type="sibTrans" cxnId="{65E9D1BF-C3B1-4D3F-856A-F97836A59EDE}">
      <dgm:prSet/>
      <dgm:spPr/>
      <dgm:t>
        <a:bodyPr/>
        <a:lstStyle/>
        <a:p>
          <a:endParaRPr lang="en-US"/>
        </a:p>
      </dgm:t>
    </dgm:pt>
    <dgm:pt modelId="{E088A0E1-137F-4FCB-9BA9-D27DAA9C5CD4}">
      <dgm:prSet/>
      <dgm:spPr/>
      <dgm:t>
        <a:bodyPr/>
        <a:lstStyle/>
        <a:p>
          <a:r>
            <a:rPr lang="en-NZ" b="1"/>
            <a:t>Largest travel agency brands</a:t>
          </a:r>
          <a:r>
            <a:rPr lang="en-NZ"/>
            <a:t>, owns zero travel companies.</a:t>
          </a:r>
          <a:endParaRPr lang="en-US"/>
        </a:p>
      </dgm:t>
    </dgm:pt>
    <dgm:pt modelId="{EC748EB2-23EC-46F3-88C5-1070650CB37E}" type="parTrans" cxnId="{DE03B4D6-E271-4FE3-ADD4-FAAD551599C8}">
      <dgm:prSet/>
      <dgm:spPr/>
      <dgm:t>
        <a:bodyPr/>
        <a:lstStyle/>
        <a:p>
          <a:endParaRPr lang="en-US"/>
        </a:p>
      </dgm:t>
    </dgm:pt>
    <dgm:pt modelId="{6BE9FA22-63F0-4D61-9862-865CFF34916B}" type="sibTrans" cxnId="{DE03B4D6-E271-4FE3-ADD4-FAAD551599C8}">
      <dgm:prSet/>
      <dgm:spPr/>
      <dgm:t>
        <a:bodyPr/>
        <a:lstStyle/>
        <a:p>
          <a:endParaRPr lang="en-US"/>
        </a:p>
      </dgm:t>
    </dgm:pt>
    <dgm:pt modelId="{615BEE3F-B5BD-491F-96BE-812CD00034BF}" type="pres">
      <dgm:prSet presAssocID="{3886E75A-7123-4845-9597-7B3F6350E2C5}" presName="vert0" presStyleCnt="0">
        <dgm:presLayoutVars>
          <dgm:dir/>
          <dgm:animOne val="branch"/>
          <dgm:animLvl val="lvl"/>
        </dgm:presLayoutVars>
      </dgm:prSet>
      <dgm:spPr/>
    </dgm:pt>
    <dgm:pt modelId="{20F81766-C30C-4BCC-8A62-F2859CCB3506}" type="pres">
      <dgm:prSet presAssocID="{B4B9D6B9-CF08-4A60-BC84-A8B5C32C62C1}" presName="thickLine" presStyleLbl="alignNode1" presStyleIdx="0" presStyleCnt="5"/>
      <dgm:spPr/>
    </dgm:pt>
    <dgm:pt modelId="{13484255-4257-43D2-93D3-17B67B87AC2B}" type="pres">
      <dgm:prSet presAssocID="{B4B9D6B9-CF08-4A60-BC84-A8B5C32C62C1}" presName="horz1" presStyleCnt="0"/>
      <dgm:spPr/>
    </dgm:pt>
    <dgm:pt modelId="{0B2C9FA1-8BD7-465F-ACEC-D3EAD638C173}" type="pres">
      <dgm:prSet presAssocID="{B4B9D6B9-CF08-4A60-BC84-A8B5C32C62C1}" presName="tx1" presStyleLbl="revTx" presStyleIdx="0" presStyleCnt="5"/>
      <dgm:spPr/>
    </dgm:pt>
    <dgm:pt modelId="{EE905CDC-36F6-4FDE-9AC1-D7A9498D46EB}" type="pres">
      <dgm:prSet presAssocID="{B4B9D6B9-CF08-4A60-BC84-A8B5C32C62C1}" presName="vert1" presStyleCnt="0"/>
      <dgm:spPr/>
    </dgm:pt>
    <dgm:pt modelId="{C35E5D21-FC17-4496-9655-DF3F2ABA7036}" type="pres">
      <dgm:prSet presAssocID="{708E5C35-CEF8-48C9-AA70-C8948CFC61CF}" presName="thickLine" presStyleLbl="alignNode1" presStyleIdx="1" presStyleCnt="5"/>
      <dgm:spPr/>
    </dgm:pt>
    <dgm:pt modelId="{853C4CEC-26EE-4E8F-8F70-9B0919495A4A}" type="pres">
      <dgm:prSet presAssocID="{708E5C35-CEF8-48C9-AA70-C8948CFC61CF}" presName="horz1" presStyleCnt="0"/>
      <dgm:spPr/>
    </dgm:pt>
    <dgm:pt modelId="{70D1587E-5879-467B-BC10-1E55388CCD66}" type="pres">
      <dgm:prSet presAssocID="{708E5C35-CEF8-48C9-AA70-C8948CFC61CF}" presName="tx1" presStyleLbl="revTx" presStyleIdx="1" presStyleCnt="5"/>
      <dgm:spPr/>
    </dgm:pt>
    <dgm:pt modelId="{4D95C238-DD27-404E-BBDC-1D6790E67A98}" type="pres">
      <dgm:prSet presAssocID="{708E5C35-CEF8-48C9-AA70-C8948CFC61CF}" presName="vert1" presStyleCnt="0"/>
      <dgm:spPr/>
    </dgm:pt>
    <dgm:pt modelId="{4B5CE601-B476-400B-BEAC-F5DEC57494E0}" type="pres">
      <dgm:prSet presAssocID="{3EBCFECA-3A26-4054-984C-365A20D11863}" presName="thickLine" presStyleLbl="alignNode1" presStyleIdx="2" presStyleCnt="5"/>
      <dgm:spPr/>
    </dgm:pt>
    <dgm:pt modelId="{7F588C63-F44F-4DCB-84BD-796A5EBB724F}" type="pres">
      <dgm:prSet presAssocID="{3EBCFECA-3A26-4054-984C-365A20D11863}" presName="horz1" presStyleCnt="0"/>
      <dgm:spPr/>
    </dgm:pt>
    <dgm:pt modelId="{EB20DD6D-49AA-49F7-95CC-CA0886637D9C}" type="pres">
      <dgm:prSet presAssocID="{3EBCFECA-3A26-4054-984C-365A20D11863}" presName="tx1" presStyleLbl="revTx" presStyleIdx="2" presStyleCnt="5"/>
      <dgm:spPr/>
    </dgm:pt>
    <dgm:pt modelId="{186EBC86-478F-4DB0-A373-8B119BDF69A2}" type="pres">
      <dgm:prSet presAssocID="{3EBCFECA-3A26-4054-984C-365A20D11863}" presName="vert1" presStyleCnt="0"/>
      <dgm:spPr/>
    </dgm:pt>
    <dgm:pt modelId="{96FAA2EC-96E1-4C9B-9DD4-53B31701B0DF}" type="pres">
      <dgm:prSet presAssocID="{F22AA0A8-DC9F-4D38-A22E-3AE32636E84B}" presName="thickLine" presStyleLbl="alignNode1" presStyleIdx="3" presStyleCnt="5"/>
      <dgm:spPr/>
    </dgm:pt>
    <dgm:pt modelId="{9FC4B98B-F1F2-4D7F-9289-D538D4B6F0D5}" type="pres">
      <dgm:prSet presAssocID="{F22AA0A8-DC9F-4D38-A22E-3AE32636E84B}" presName="horz1" presStyleCnt="0"/>
      <dgm:spPr/>
    </dgm:pt>
    <dgm:pt modelId="{E4849DF8-C6B8-4A61-9780-692E0D8890D1}" type="pres">
      <dgm:prSet presAssocID="{F22AA0A8-DC9F-4D38-A22E-3AE32636E84B}" presName="tx1" presStyleLbl="revTx" presStyleIdx="3" presStyleCnt="5"/>
      <dgm:spPr/>
    </dgm:pt>
    <dgm:pt modelId="{08302AB6-3111-4031-8A04-F2F01019D148}" type="pres">
      <dgm:prSet presAssocID="{F22AA0A8-DC9F-4D38-A22E-3AE32636E84B}" presName="vert1" presStyleCnt="0"/>
      <dgm:spPr/>
    </dgm:pt>
    <dgm:pt modelId="{021C672D-3AF3-480C-A330-1C10872D381E}" type="pres">
      <dgm:prSet presAssocID="{E088A0E1-137F-4FCB-9BA9-D27DAA9C5CD4}" presName="thickLine" presStyleLbl="alignNode1" presStyleIdx="4" presStyleCnt="5"/>
      <dgm:spPr/>
    </dgm:pt>
    <dgm:pt modelId="{6F1B791B-56AB-4F03-AD01-100F32B3C832}" type="pres">
      <dgm:prSet presAssocID="{E088A0E1-137F-4FCB-9BA9-D27DAA9C5CD4}" presName="horz1" presStyleCnt="0"/>
      <dgm:spPr/>
    </dgm:pt>
    <dgm:pt modelId="{40127885-5F67-4F75-831C-41D135ACD76D}" type="pres">
      <dgm:prSet presAssocID="{E088A0E1-137F-4FCB-9BA9-D27DAA9C5CD4}" presName="tx1" presStyleLbl="revTx" presStyleIdx="4" presStyleCnt="5"/>
      <dgm:spPr/>
    </dgm:pt>
    <dgm:pt modelId="{F67156FD-A9CC-446E-98EC-30A292CBCDFD}" type="pres">
      <dgm:prSet presAssocID="{E088A0E1-137F-4FCB-9BA9-D27DAA9C5CD4}" presName="vert1" presStyleCnt="0"/>
      <dgm:spPr/>
    </dgm:pt>
  </dgm:ptLst>
  <dgm:cxnLst>
    <dgm:cxn modelId="{461B205D-2A9E-4B7C-A912-8DE80F98FC58}" srcId="{3886E75A-7123-4845-9597-7B3F6350E2C5}" destId="{708E5C35-CEF8-48C9-AA70-C8948CFC61CF}" srcOrd="1" destOrd="0" parTransId="{764A4D94-9582-4AE0-A293-CD4885442259}" sibTransId="{C051F5B7-BDAF-4904-948D-6C6B4723BEF2}"/>
    <dgm:cxn modelId="{BA20334B-323C-45C1-8E0F-EFA4E273B422}" type="presOf" srcId="{3886E75A-7123-4845-9597-7B3F6350E2C5}" destId="{615BEE3F-B5BD-491F-96BE-812CD00034BF}" srcOrd="0" destOrd="0" presId="urn:microsoft.com/office/officeart/2008/layout/LinedList"/>
    <dgm:cxn modelId="{827D354D-072C-4BB1-8915-2159F3D22859}" type="presOf" srcId="{3EBCFECA-3A26-4054-984C-365A20D11863}" destId="{EB20DD6D-49AA-49F7-95CC-CA0886637D9C}" srcOrd="0" destOrd="0" presId="urn:microsoft.com/office/officeart/2008/layout/LinedList"/>
    <dgm:cxn modelId="{9D05FB51-0B5F-49EF-B3DB-AC71C6385982}" type="presOf" srcId="{F22AA0A8-DC9F-4D38-A22E-3AE32636E84B}" destId="{E4849DF8-C6B8-4A61-9780-692E0D8890D1}" srcOrd="0" destOrd="0" presId="urn:microsoft.com/office/officeart/2008/layout/LinedList"/>
    <dgm:cxn modelId="{49314C78-9453-4EFC-AA82-F2702917C83D}" type="presOf" srcId="{708E5C35-CEF8-48C9-AA70-C8948CFC61CF}" destId="{70D1587E-5879-467B-BC10-1E55388CCD66}" srcOrd="0" destOrd="0" presId="urn:microsoft.com/office/officeart/2008/layout/LinedList"/>
    <dgm:cxn modelId="{C3C5BC7F-6AB5-49CB-BB0D-3DE73C7EEC1F}" type="presOf" srcId="{B4B9D6B9-CF08-4A60-BC84-A8B5C32C62C1}" destId="{0B2C9FA1-8BD7-465F-ACEC-D3EAD638C173}" srcOrd="0" destOrd="0" presId="urn:microsoft.com/office/officeart/2008/layout/LinedList"/>
    <dgm:cxn modelId="{053B45AD-B53E-4FB2-83B6-580C08BFB11E}" type="presOf" srcId="{E088A0E1-137F-4FCB-9BA9-D27DAA9C5CD4}" destId="{40127885-5F67-4F75-831C-41D135ACD76D}" srcOrd="0" destOrd="0" presId="urn:microsoft.com/office/officeart/2008/layout/LinedList"/>
    <dgm:cxn modelId="{65E9D1BF-C3B1-4D3F-856A-F97836A59EDE}" srcId="{3886E75A-7123-4845-9597-7B3F6350E2C5}" destId="{F22AA0A8-DC9F-4D38-A22E-3AE32636E84B}" srcOrd="3" destOrd="0" parTransId="{D07F0AA9-3AF8-4AA2-9D15-3639C6A3579D}" sibTransId="{E0C6FA30-5125-424E-A7E2-76EA23DC444E}"/>
    <dgm:cxn modelId="{DE03B4D6-E271-4FE3-ADD4-FAAD551599C8}" srcId="{3886E75A-7123-4845-9597-7B3F6350E2C5}" destId="{E088A0E1-137F-4FCB-9BA9-D27DAA9C5CD4}" srcOrd="4" destOrd="0" parTransId="{EC748EB2-23EC-46F3-88C5-1070650CB37E}" sibTransId="{6BE9FA22-63F0-4D61-9862-865CFF34916B}"/>
    <dgm:cxn modelId="{D3F2DAE5-BF67-44EF-BE14-363A50D4E36B}" srcId="{3886E75A-7123-4845-9597-7B3F6350E2C5}" destId="{3EBCFECA-3A26-4054-984C-365A20D11863}" srcOrd="2" destOrd="0" parTransId="{4A1B5A88-7ED1-4231-8902-1043B0FA6E11}" sibTransId="{8BAA0F50-0A67-4E8E-9DF0-B688B244027B}"/>
    <dgm:cxn modelId="{EE50FFF1-568C-4804-9245-8A2C286177F2}" srcId="{3886E75A-7123-4845-9597-7B3F6350E2C5}" destId="{B4B9D6B9-CF08-4A60-BC84-A8B5C32C62C1}" srcOrd="0" destOrd="0" parTransId="{2EF878F5-8A9A-4FAB-9DA4-2C8E91846D00}" sibTransId="{D4270704-47E6-478F-8505-1D14B7A710F3}"/>
    <dgm:cxn modelId="{2622986A-9BAC-4EA4-8B65-DF4AAEE63620}" type="presParOf" srcId="{615BEE3F-B5BD-491F-96BE-812CD00034BF}" destId="{20F81766-C30C-4BCC-8A62-F2859CCB3506}" srcOrd="0" destOrd="0" presId="urn:microsoft.com/office/officeart/2008/layout/LinedList"/>
    <dgm:cxn modelId="{7B214E62-65CF-40E7-87AC-519470A37FD9}" type="presParOf" srcId="{615BEE3F-B5BD-491F-96BE-812CD00034BF}" destId="{13484255-4257-43D2-93D3-17B67B87AC2B}" srcOrd="1" destOrd="0" presId="urn:microsoft.com/office/officeart/2008/layout/LinedList"/>
    <dgm:cxn modelId="{FB16AD92-29B4-4440-B815-64969BC7A698}" type="presParOf" srcId="{13484255-4257-43D2-93D3-17B67B87AC2B}" destId="{0B2C9FA1-8BD7-465F-ACEC-D3EAD638C173}" srcOrd="0" destOrd="0" presId="urn:microsoft.com/office/officeart/2008/layout/LinedList"/>
    <dgm:cxn modelId="{F073742F-8AFF-4D8B-89C1-9E45B100FEA2}" type="presParOf" srcId="{13484255-4257-43D2-93D3-17B67B87AC2B}" destId="{EE905CDC-36F6-4FDE-9AC1-D7A9498D46EB}" srcOrd="1" destOrd="0" presId="urn:microsoft.com/office/officeart/2008/layout/LinedList"/>
    <dgm:cxn modelId="{58D8B808-0E56-4474-8DB4-AE920A3AE327}" type="presParOf" srcId="{615BEE3F-B5BD-491F-96BE-812CD00034BF}" destId="{C35E5D21-FC17-4496-9655-DF3F2ABA7036}" srcOrd="2" destOrd="0" presId="urn:microsoft.com/office/officeart/2008/layout/LinedList"/>
    <dgm:cxn modelId="{23E1FB10-57DC-4317-84CD-CF7E34DC8145}" type="presParOf" srcId="{615BEE3F-B5BD-491F-96BE-812CD00034BF}" destId="{853C4CEC-26EE-4E8F-8F70-9B0919495A4A}" srcOrd="3" destOrd="0" presId="urn:microsoft.com/office/officeart/2008/layout/LinedList"/>
    <dgm:cxn modelId="{C4EF63E7-6728-43CD-8F26-90A8884A4327}" type="presParOf" srcId="{853C4CEC-26EE-4E8F-8F70-9B0919495A4A}" destId="{70D1587E-5879-467B-BC10-1E55388CCD66}" srcOrd="0" destOrd="0" presId="urn:microsoft.com/office/officeart/2008/layout/LinedList"/>
    <dgm:cxn modelId="{19E88160-255A-4C2D-840F-0B81D8EF65DC}" type="presParOf" srcId="{853C4CEC-26EE-4E8F-8F70-9B0919495A4A}" destId="{4D95C238-DD27-404E-BBDC-1D6790E67A98}" srcOrd="1" destOrd="0" presId="urn:microsoft.com/office/officeart/2008/layout/LinedList"/>
    <dgm:cxn modelId="{0F4B0B3C-D4BC-416F-A283-E5B6225B358A}" type="presParOf" srcId="{615BEE3F-B5BD-491F-96BE-812CD00034BF}" destId="{4B5CE601-B476-400B-BEAC-F5DEC57494E0}" srcOrd="4" destOrd="0" presId="urn:microsoft.com/office/officeart/2008/layout/LinedList"/>
    <dgm:cxn modelId="{EE98F0E8-7E2F-405C-B77F-E37B2768377F}" type="presParOf" srcId="{615BEE3F-B5BD-491F-96BE-812CD00034BF}" destId="{7F588C63-F44F-4DCB-84BD-796A5EBB724F}" srcOrd="5" destOrd="0" presId="urn:microsoft.com/office/officeart/2008/layout/LinedList"/>
    <dgm:cxn modelId="{5EAB260D-BF77-41E0-A7E5-E6D55811A413}" type="presParOf" srcId="{7F588C63-F44F-4DCB-84BD-796A5EBB724F}" destId="{EB20DD6D-49AA-49F7-95CC-CA0886637D9C}" srcOrd="0" destOrd="0" presId="urn:microsoft.com/office/officeart/2008/layout/LinedList"/>
    <dgm:cxn modelId="{F042198D-54D6-47D6-B22D-2B7562C3818E}" type="presParOf" srcId="{7F588C63-F44F-4DCB-84BD-796A5EBB724F}" destId="{186EBC86-478F-4DB0-A373-8B119BDF69A2}" srcOrd="1" destOrd="0" presId="urn:microsoft.com/office/officeart/2008/layout/LinedList"/>
    <dgm:cxn modelId="{C350C515-6905-4DD0-A062-0853574A66C9}" type="presParOf" srcId="{615BEE3F-B5BD-491F-96BE-812CD00034BF}" destId="{96FAA2EC-96E1-4C9B-9DD4-53B31701B0DF}" srcOrd="6" destOrd="0" presId="urn:microsoft.com/office/officeart/2008/layout/LinedList"/>
    <dgm:cxn modelId="{71CA0322-222F-4D1A-9BE4-C94A2796C0DD}" type="presParOf" srcId="{615BEE3F-B5BD-491F-96BE-812CD00034BF}" destId="{9FC4B98B-F1F2-4D7F-9289-D538D4B6F0D5}" srcOrd="7" destOrd="0" presId="urn:microsoft.com/office/officeart/2008/layout/LinedList"/>
    <dgm:cxn modelId="{8863A331-7168-42CC-B13E-65753F6D1B84}" type="presParOf" srcId="{9FC4B98B-F1F2-4D7F-9289-D538D4B6F0D5}" destId="{E4849DF8-C6B8-4A61-9780-692E0D8890D1}" srcOrd="0" destOrd="0" presId="urn:microsoft.com/office/officeart/2008/layout/LinedList"/>
    <dgm:cxn modelId="{350DE6F4-9226-4E82-891F-6ABD3681C2F7}" type="presParOf" srcId="{9FC4B98B-F1F2-4D7F-9289-D538D4B6F0D5}" destId="{08302AB6-3111-4031-8A04-F2F01019D148}" srcOrd="1" destOrd="0" presId="urn:microsoft.com/office/officeart/2008/layout/LinedList"/>
    <dgm:cxn modelId="{8FEB9F19-25C2-4E64-A6E4-8F8FD618FA95}" type="presParOf" srcId="{615BEE3F-B5BD-491F-96BE-812CD00034BF}" destId="{021C672D-3AF3-480C-A330-1C10872D381E}" srcOrd="8" destOrd="0" presId="urn:microsoft.com/office/officeart/2008/layout/LinedList"/>
    <dgm:cxn modelId="{5A53040C-E073-4E95-9373-E6B5B3E3D203}" type="presParOf" srcId="{615BEE3F-B5BD-491F-96BE-812CD00034BF}" destId="{6F1B791B-56AB-4F03-AD01-100F32B3C832}" srcOrd="9" destOrd="0" presId="urn:microsoft.com/office/officeart/2008/layout/LinedList"/>
    <dgm:cxn modelId="{C76E3538-17AE-4A71-ACA7-1791171606D3}" type="presParOf" srcId="{6F1B791B-56AB-4F03-AD01-100F32B3C832}" destId="{40127885-5F67-4F75-831C-41D135ACD76D}" srcOrd="0" destOrd="0" presId="urn:microsoft.com/office/officeart/2008/layout/LinedList"/>
    <dgm:cxn modelId="{1C86BDAB-D826-40BB-B41C-06F5C5449FFB}" type="presParOf" srcId="{6F1B791B-56AB-4F03-AD01-100F32B3C832}" destId="{F67156FD-A9CC-446E-98EC-30A292CBCDF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81766-C30C-4BCC-8A62-F2859CCB3506}">
      <dsp:nvSpPr>
        <dsp:cNvPr id="0" name=""/>
        <dsp:cNvSpPr/>
      </dsp:nvSpPr>
      <dsp:spPr>
        <a:xfrm>
          <a:off x="0" y="352"/>
          <a:ext cx="5234400" cy="0"/>
        </a:xfrm>
        <a:prstGeom prst="lin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miter/>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B2C9FA1-8BD7-465F-ACEC-D3EAD638C173}">
      <dsp:nvSpPr>
        <dsp:cNvPr id="0" name=""/>
        <dsp:cNvSpPr/>
      </dsp:nvSpPr>
      <dsp:spPr>
        <a:xfrm>
          <a:off x="0" y="352"/>
          <a:ext cx="5234400" cy="576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NZ" sz="1700" b="1" kern="1200"/>
            <a:t>Largest taxi company, </a:t>
          </a:r>
          <a:r>
            <a:rPr lang="en-NZ" sz="1700" kern="1200"/>
            <a:t>owns zero taxis. </a:t>
          </a:r>
          <a:endParaRPr lang="en-US" sz="1700" kern="1200" dirty="0"/>
        </a:p>
      </dsp:txBody>
      <dsp:txXfrm>
        <a:off x="0" y="352"/>
        <a:ext cx="5234400" cy="576939"/>
      </dsp:txXfrm>
    </dsp:sp>
    <dsp:sp modelId="{C35E5D21-FC17-4496-9655-DF3F2ABA7036}">
      <dsp:nvSpPr>
        <dsp:cNvPr id="0" name=""/>
        <dsp:cNvSpPr/>
      </dsp:nvSpPr>
      <dsp:spPr>
        <a:xfrm>
          <a:off x="0" y="577291"/>
          <a:ext cx="5234400" cy="0"/>
        </a:xfrm>
        <a:prstGeom prst="lin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miter/>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0D1587E-5879-467B-BC10-1E55388CCD66}">
      <dsp:nvSpPr>
        <dsp:cNvPr id="0" name=""/>
        <dsp:cNvSpPr/>
      </dsp:nvSpPr>
      <dsp:spPr>
        <a:xfrm>
          <a:off x="0" y="577291"/>
          <a:ext cx="5234400" cy="576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NZ" sz="1700" b="1" kern="1200" dirty="0"/>
            <a:t>Largest media company</a:t>
          </a:r>
          <a:r>
            <a:rPr lang="en-NZ" sz="1700" kern="1200" dirty="0"/>
            <a:t>, owns zero content. </a:t>
          </a:r>
          <a:endParaRPr lang="en-US" sz="1700" kern="1200" dirty="0"/>
        </a:p>
      </dsp:txBody>
      <dsp:txXfrm>
        <a:off x="0" y="577291"/>
        <a:ext cx="5234400" cy="576939"/>
      </dsp:txXfrm>
    </dsp:sp>
    <dsp:sp modelId="{4B5CE601-B476-400B-BEAC-F5DEC57494E0}">
      <dsp:nvSpPr>
        <dsp:cNvPr id="0" name=""/>
        <dsp:cNvSpPr/>
      </dsp:nvSpPr>
      <dsp:spPr>
        <a:xfrm>
          <a:off x="0" y="1154230"/>
          <a:ext cx="5234400" cy="0"/>
        </a:xfrm>
        <a:prstGeom prst="lin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w="9525" cap="flat" cmpd="sng" algn="ctr">
          <a:solidFill>
            <a:schemeClr val="accent4">
              <a:hueOff val="0"/>
              <a:satOff val="0"/>
              <a:lumOff val="0"/>
              <a:alphaOff val="0"/>
            </a:schemeClr>
          </a:solidFill>
          <a:prstDash val="solid"/>
          <a:miter/>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EB20DD6D-49AA-49F7-95CC-CA0886637D9C}">
      <dsp:nvSpPr>
        <dsp:cNvPr id="0" name=""/>
        <dsp:cNvSpPr/>
      </dsp:nvSpPr>
      <dsp:spPr>
        <a:xfrm>
          <a:off x="0" y="1154230"/>
          <a:ext cx="5234400" cy="576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NZ" sz="1700" b="1" kern="1200"/>
            <a:t>Largest hotelier</a:t>
          </a:r>
          <a:r>
            <a:rPr lang="en-NZ" sz="1700" kern="1200"/>
            <a:t>, owns zero real estate. </a:t>
          </a:r>
          <a:endParaRPr lang="en-US" sz="1700" kern="1200"/>
        </a:p>
      </dsp:txBody>
      <dsp:txXfrm>
        <a:off x="0" y="1154230"/>
        <a:ext cx="5234400" cy="576939"/>
      </dsp:txXfrm>
    </dsp:sp>
    <dsp:sp modelId="{96FAA2EC-96E1-4C9B-9DD4-53B31701B0DF}">
      <dsp:nvSpPr>
        <dsp:cNvPr id="0" name=""/>
        <dsp:cNvSpPr/>
      </dsp:nvSpPr>
      <dsp:spPr>
        <a:xfrm>
          <a:off x="0" y="1731169"/>
          <a:ext cx="5234400" cy="0"/>
        </a:xfrm>
        <a:prstGeom prst="lin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miter/>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E4849DF8-C6B8-4A61-9780-692E0D8890D1}">
      <dsp:nvSpPr>
        <dsp:cNvPr id="0" name=""/>
        <dsp:cNvSpPr/>
      </dsp:nvSpPr>
      <dsp:spPr>
        <a:xfrm>
          <a:off x="0" y="1731169"/>
          <a:ext cx="5234400" cy="576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NZ" sz="1700" b="1" kern="1200"/>
            <a:t>Most valuable retailer</a:t>
          </a:r>
          <a:r>
            <a:rPr lang="en-NZ" sz="1700" kern="1200"/>
            <a:t>, owns zero inventory. </a:t>
          </a:r>
          <a:endParaRPr lang="en-US" sz="1700" kern="1200"/>
        </a:p>
      </dsp:txBody>
      <dsp:txXfrm>
        <a:off x="0" y="1731169"/>
        <a:ext cx="5234400" cy="576939"/>
      </dsp:txXfrm>
    </dsp:sp>
    <dsp:sp modelId="{021C672D-3AF3-480C-A330-1C10872D381E}">
      <dsp:nvSpPr>
        <dsp:cNvPr id="0" name=""/>
        <dsp:cNvSpPr/>
      </dsp:nvSpPr>
      <dsp:spPr>
        <a:xfrm>
          <a:off x="0" y="2308108"/>
          <a:ext cx="5234400" cy="0"/>
        </a:xfrm>
        <a:prstGeom prst="lin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w="9525" cap="flat" cmpd="sng" algn="ctr">
          <a:solidFill>
            <a:schemeClr val="accent6">
              <a:hueOff val="0"/>
              <a:satOff val="0"/>
              <a:lumOff val="0"/>
              <a:alphaOff val="0"/>
            </a:schemeClr>
          </a:solidFill>
          <a:prstDash val="solid"/>
          <a:miter/>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0127885-5F67-4F75-831C-41D135ACD76D}">
      <dsp:nvSpPr>
        <dsp:cNvPr id="0" name=""/>
        <dsp:cNvSpPr/>
      </dsp:nvSpPr>
      <dsp:spPr>
        <a:xfrm>
          <a:off x="0" y="2308108"/>
          <a:ext cx="5234400" cy="576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NZ" sz="1700" b="1" kern="1200"/>
            <a:t>Largest travel agency brands</a:t>
          </a:r>
          <a:r>
            <a:rPr lang="en-NZ" sz="1700" kern="1200"/>
            <a:t>, owns zero travel companies.</a:t>
          </a:r>
          <a:endParaRPr lang="en-US" sz="1700" kern="1200"/>
        </a:p>
      </dsp:txBody>
      <dsp:txXfrm>
        <a:off x="0" y="2308108"/>
        <a:ext cx="5234400" cy="57693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9"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move the slide</a:t>
            </a:r>
          </a:p>
        </p:txBody>
      </p:sp>
      <p:sp>
        <p:nvSpPr>
          <p:cNvPr id="100"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buNone/>
            </a:pPr>
            <a:r>
              <a:rPr lang="en-AE" sz="2000" b="0" strike="noStrike" spc="-1">
                <a:solidFill>
                  <a:srgbClr val="000000"/>
                </a:solidFill>
                <a:latin typeface="Arial"/>
              </a:rPr>
              <a:t>Click to edit the notes format</a:t>
            </a:r>
          </a:p>
        </p:txBody>
      </p:sp>
      <p:sp>
        <p:nvSpPr>
          <p:cNvPr id="101"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AE" sz="1400" b="0" strike="noStrike" spc="-1">
                <a:solidFill>
                  <a:srgbClr val="000000"/>
                </a:solidFill>
                <a:latin typeface="Times New Roman"/>
              </a:rPr>
              <a:t>&lt;header&gt;</a:t>
            </a:r>
          </a:p>
        </p:txBody>
      </p:sp>
      <p:sp>
        <p:nvSpPr>
          <p:cNvPr id="102" name="PlaceHolder 4"/>
          <p:cNvSpPr>
            <a:spLocks noGrp="1"/>
          </p:cNvSpPr>
          <p:nvPr>
            <p:ph type="dt" idx="2"/>
          </p:nvPr>
        </p:nvSpPr>
        <p:spPr>
          <a:xfrm>
            <a:off x="4278960" y="0"/>
            <a:ext cx="3280680" cy="534240"/>
          </a:xfrm>
          <a:prstGeom prst="rect">
            <a:avLst/>
          </a:prstGeom>
          <a:noFill/>
          <a:ln w="0">
            <a:noFill/>
          </a:ln>
        </p:spPr>
        <p:txBody>
          <a:bodyPr lIns="0" tIns="0" rIns="0" bIns="0" anchor="t">
            <a:noAutofit/>
          </a:bodyPr>
          <a:lstStyle>
            <a:lvl1pPr indent="0" algn="r">
              <a:buNone/>
              <a:defRPr lang="en-AE" sz="1400" b="0" strike="noStrike" spc="-1">
                <a:solidFill>
                  <a:srgbClr val="000000"/>
                </a:solidFill>
                <a:latin typeface="Times New Roman"/>
              </a:defRPr>
            </a:lvl1pPr>
          </a:lstStyle>
          <a:p>
            <a:pPr indent="0" algn="r">
              <a:buNone/>
            </a:pPr>
            <a:r>
              <a:rPr lang="en-AE" sz="1400" b="0" strike="noStrike" spc="-1">
                <a:solidFill>
                  <a:srgbClr val="000000"/>
                </a:solidFill>
                <a:latin typeface="Times New Roman"/>
              </a:rPr>
              <a:t>&lt;date/time&gt;</a:t>
            </a:r>
          </a:p>
        </p:txBody>
      </p:sp>
      <p:sp>
        <p:nvSpPr>
          <p:cNvPr id="103" name="PlaceHolder 5"/>
          <p:cNvSpPr>
            <a:spLocks noGrp="1"/>
          </p:cNvSpPr>
          <p:nvPr>
            <p:ph type="ftr" idx="3"/>
          </p:nvPr>
        </p:nvSpPr>
        <p:spPr>
          <a:xfrm>
            <a:off x="0" y="10157400"/>
            <a:ext cx="3280680" cy="534240"/>
          </a:xfrm>
          <a:prstGeom prst="rect">
            <a:avLst/>
          </a:prstGeom>
          <a:noFill/>
          <a:ln w="0">
            <a:noFill/>
          </a:ln>
        </p:spPr>
        <p:txBody>
          <a:bodyPr lIns="0" tIns="0" rIns="0" bIns="0" anchor="b">
            <a:noAutofit/>
          </a:bodyPr>
          <a:lstStyle>
            <a:lvl1pPr indent="0">
              <a:buNone/>
              <a:defRPr lang="en-AE" sz="1400" b="0" strike="noStrike" spc="-1">
                <a:solidFill>
                  <a:srgbClr val="000000"/>
                </a:solidFill>
                <a:latin typeface="Times New Roman"/>
              </a:defRPr>
            </a:lvl1pPr>
          </a:lstStyle>
          <a:p>
            <a:pPr indent="0">
              <a:buNone/>
            </a:pPr>
            <a:r>
              <a:rPr lang="en-AE" sz="1400" b="0" strike="noStrike" spc="-1">
                <a:solidFill>
                  <a:srgbClr val="000000"/>
                </a:solidFill>
                <a:latin typeface="Times New Roman"/>
              </a:rPr>
              <a:t>&lt;footer&gt;</a:t>
            </a:r>
          </a:p>
        </p:txBody>
      </p:sp>
      <p:sp>
        <p:nvSpPr>
          <p:cNvPr id="104" name="PlaceHolder 6"/>
          <p:cNvSpPr>
            <a:spLocks noGrp="1"/>
          </p:cNvSpPr>
          <p:nvPr>
            <p:ph type="sldNum" idx="4"/>
          </p:nvPr>
        </p:nvSpPr>
        <p:spPr>
          <a:xfrm>
            <a:off x="4278960" y="10157400"/>
            <a:ext cx="3280680" cy="534240"/>
          </a:xfrm>
          <a:prstGeom prst="rect">
            <a:avLst/>
          </a:prstGeom>
          <a:noFill/>
          <a:ln w="0">
            <a:noFill/>
          </a:ln>
        </p:spPr>
        <p:txBody>
          <a:bodyPr lIns="0" tIns="0" rIns="0" bIns="0" anchor="b">
            <a:noAutofit/>
          </a:bodyPr>
          <a:lstStyle>
            <a:lvl1pPr indent="0" algn="r">
              <a:buNone/>
              <a:defRPr lang="en-AE" sz="1400" b="0" strike="noStrike" spc="-1">
                <a:solidFill>
                  <a:srgbClr val="000000"/>
                </a:solidFill>
                <a:latin typeface="Times New Roman"/>
              </a:defRPr>
            </a:lvl1pPr>
          </a:lstStyle>
          <a:p>
            <a:pPr indent="0" algn="r">
              <a:buNone/>
            </a:pPr>
            <a:fld id="{EC7A0639-B3EF-4BCD-9579-0E718251A5D8}" type="slidenum">
              <a:rPr lang="en-AE" sz="1400" b="0" strike="noStrike" spc="-1">
                <a:solidFill>
                  <a:srgbClr val="000000"/>
                </a:solidFill>
                <a:latin typeface="Times New Roman"/>
              </a:rPr>
              <a:t>‹#›</a:t>
            </a:fld>
            <a:endParaRPr lang="en-AE"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youtube.com/watch?v=ae_DKNwK_m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youtube.com/watch?v=ae_DKNwK_m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PlaceHolder 1"/>
          <p:cNvSpPr>
            <a:spLocks noGrp="1" noRot="1" noChangeAspect="1"/>
          </p:cNvSpPr>
          <p:nvPr>
            <p:ph type="sldImg"/>
          </p:nvPr>
        </p:nvSpPr>
        <p:spPr>
          <a:xfrm>
            <a:off x="717550" y="1162050"/>
            <a:ext cx="5575300" cy="3136900"/>
          </a:xfrm>
          <a:prstGeom prst="rect">
            <a:avLst/>
          </a:prstGeom>
          <a:ln w="0">
            <a:noFill/>
          </a:ln>
        </p:spPr>
      </p:sp>
      <p:sp>
        <p:nvSpPr>
          <p:cNvPr id="430"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431" name="PlaceHolder 3"/>
          <p:cNvSpPr>
            <a:spLocks noGrp="1"/>
          </p:cNvSpPr>
          <p:nvPr>
            <p:ph type="sldNum" idx="5"/>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mn-lt"/>
                <a:ea typeface="+mn-ea"/>
              </a:defRPr>
            </a:lvl1pPr>
          </a:lstStyle>
          <a:p>
            <a:pPr indent="0" algn="r">
              <a:lnSpc>
                <a:spcPct val="100000"/>
              </a:lnSpc>
              <a:buNone/>
            </a:pPr>
            <a:fld id="{CDB09F76-F59B-4D33-8716-C089EAD72C9C}" type="slidenum">
              <a:rPr lang="en-AE" sz="1200" b="0" strike="noStrike" spc="-1">
                <a:solidFill>
                  <a:srgbClr val="000000"/>
                </a:solidFill>
                <a:latin typeface="+mn-lt"/>
                <a:ea typeface="+mn-ea"/>
              </a:rPr>
              <a:t>1</a:t>
            </a:fld>
            <a:endParaRPr lang="en-AE" sz="1200" b="0" strike="noStrike" spc="-1">
              <a:solidFill>
                <a:srgbClr val="000000"/>
              </a:solid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PlaceHolder 1"/>
          <p:cNvSpPr>
            <a:spLocks noGrp="1" noRot="1" noChangeAspect="1"/>
          </p:cNvSpPr>
          <p:nvPr>
            <p:ph type="sldImg"/>
          </p:nvPr>
        </p:nvSpPr>
        <p:spPr>
          <a:xfrm>
            <a:off x="717480" y="1162080"/>
            <a:ext cx="5574960" cy="3136680"/>
          </a:xfrm>
          <a:prstGeom prst="rect">
            <a:avLst/>
          </a:prstGeom>
          <a:ln w="0">
            <a:noFill/>
          </a:ln>
        </p:spPr>
      </p:sp>
      <p:sp>
        <p:nvSpPr>
          <p:cNvPr id="457"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458" name="PlaceHolder 3"/>
          <p:cNvSpPr>
            <a:spLocks noGrp="1"/>
          </p:cNvSpPr>
          <p:nvPr>
            <p:ph type="sldNum" idx="14"/>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A3C6C01C-B187-4D6E-9CBA-06C43D1B1BC5}" type="slidenum">
              <a:rPr lang="en-AE" sz="1200" b="0" strike="noStrike" spc="-1">
                <a:solidFill>
                  <a:srgbClr val="000000"/>
                </a:solidFill>
                <a:latin typeface="Times New Roman"/>
                <a:ea typeface="+mn-ea"/>
              </a:rPr>
              <a:t>20</a:t>
            </a:fld>
            <a:endParaRPr lang="en-AE" sz="1200" b="0" strike="noStrike" spc="-1">
              <a:solidFill>
                <a:srgbClr val="000000"/>
              </a:solidFill>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noRot="1" noChangeAspect="1"/>
          </p:cNvSpPr>
          <p:nvPr>
            <p:ph type="sldImg"/>
          </p:nvPr>
        </p:nvSpPr>
        <p:spPr>
          <a:xfrm>
            <a:off x="717550" y="1162050"/>
            <a:ext cx="5575300" cy="3136900"/>
          </a:xfrm>
          <a:prstGeom prst="rect">
            <a:avLst/>
          </a:prstGeom>
          <a:ln w="0">
            <a:noFill/>
          </a:ln>
        </p:spPr>
      </p:sp>
      <p:sp>
        <p:nvSpPr>
          <p:cNvPr id="460"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461" name="PlaceHolder 3"/>
          <p:cNvSpPr>
            <a:spLocks noGrp="1"/>
          </p:cNvSpPr>
          <p:nvPr>
            <p:ph type="sldNum" idx="15"/>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FA181D87-46AD-4030-9C92-5187AB9FFD92}" type="slidenum">
              <a:rPr lang="en-AE" sz="1200" b="0" strike="noStrike" spc="-1">
                <a:solidFill>
                  <a:srgbClr val="000000"/>
                </a:solidFill>
                <a:latin typeface="Times New Roman"/>
                <a:ea typeface="+mn-ea"/>
              </a:rPr>
              <a:t>21</a:t>
            </a:fld>
            <a:endParaRPr lang="en-AE" sz="1200" b="0" strike="noStrike" spc="-1">
              <a:solidFill>
                <a:srgbClr val="000000"/>
              </a:solidFill>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PlaceHolder 1"/>
          <p:cNvSpPr>
            <a:spLocks noGrp="1" noRot="1" noChangeAspect="1"/>
          </p:cNvSpPr>
          <p:nvPr>
            <p:ph type="sldImg"/>
          </p:nvPr>
        </p:nvSpPr>
        <p:spPr>
          <a:xfrm>
            <a:off x="717480" y="1162080"/>
            <a:ext cx="5574960" cy="3136680"/>
          </a:xfrm>
          <a:prstGeom prst="rect">
            <a:avLst/>
          </a:prstGeom>
          <a:ln w="0">
            <a:noFill/>
          </a:ln>
        </p:spPr>
      </p:sp>
      <p:sp>
        <p:nvSpPr>
          <p:cNvPr id="463"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lnSpc>
                <a:spcPct val="100000"/>
              </a:lnSpc>
              <a:buNone/>
              <a:tabLst>
                <a:tab pos="0" algn="l"/>
              </a:tabLst>
            </a:pPr>
            <a:endParaRPr lang="en-AE" sz="2000" b="0" strike="noStrike" spc="-1">
              <a:solidFill>
                <a:srgbClr val="000000"/>
              </a:solidFill>
              <a:latin typeface="Arial"/>
            </a:endParaRPr>
          </a:p>
          <a:p>
            <a:pPr marL="216000" indent="0">
              <a:lnSpc>
                <a:spcPct val="100000"/>
              </a:lnSpc>
              <a:buNone/>
              <a:tabLst>
                <a:tab pos="0" algn="l"/>
              </a:tabLst>
            </a:pPr>
            <a:r>
              <a:rPr lang="en-US" sz="2000" b="0" strike="noStrike" spc="-1">
                <a:solidFill>
                  <a:srgbClr val="000000"/>
                </a:solidFill>
                <a:latin typeface="Arial"/>
              </a:rPr>
              <a:t>Blockchain platforms can add value by allowing participants in a value chain to use a shared repository for their records of operation </a:t>
            </a:r>
            <a:endParaRPr lang="en-AE" sz="2000" b="0" strike="noStrike" spc="-1">
              <a:solidFill>
                <a:srgbClr val="000000"/>
              </a:solidFill>
              <a:latin typeface="Arial"/>
            </a:endParaRPr>
          </a:p>
          <a:p>
            <a:pPr marL="216000" indent="0">
              <a:lnSpc>
                <a:spcPct val="100000"/>
              </a:lnSpc>
              <a:buNone/>
              <a:tabLst>
                <a:tab pos="0" algn="l"/>
              </a:tabLst>
            </a:pPr>
            <a:r>
              <a:rPr lang="en-US" sz="2000" b="0" strike="noStrike" spc="-1">
                <a:solidFill>
                  <a:srgbClr val="000000"/>
                </a:solidFill>
                <a:latin typeface="Arial"/>
              </a:rPr>
              <a:t>These shared ledgers are distributed among participants in a peer-to-peer network</a:t>
            </a:r>
            <a:endParaRPr lang="en-AE" sz="2000" b="0" strike="noStrike" spc="-1">
              <a:solidFill>
                <a:srgbClr val="000000"/>
              </a:solidFill>
              <a:latin typeface="Arial"/>
            </a:endParaRPr>
          </a:p>
          <a:p>
            <a:pPr marL="216000" indent="0">
              <a:lnSpc>
                <a:spcPct val="100000"/>
              </a:lnSpc>
              <a:buNone/>
              <a:tabLst>
                <a:tab pos="0" algn="l"/>
              </a:tabLst>
            </a:pPr>
            <a:r>
              <a:rPr lang="en-US" sz="2000" b="0" strike="noStrike" spc="-1">
                <a:solidFill>
                  <a:srgbClr val="000000"/>
                </a:solidFill>
                <a:latin typeface="Arial"/>
              </a:rPr>
              <a:t>Can eliminate siloed record keeping infrastructure at a large scale</a:t>
            </a:r>
            <a:endParaRPr lang="en-AE" sz="2000" b="0" strike="noStrike" spc="-1">
              <a:solidFill>
                <a:srgbClr val="000000"/>
              </a:solidFill>
              <a:latin typeface="Arial"/>
            </a:endParaRPr>
          </a:p>
          <a:p>
            <a:pPr marL="216000" indent="0">
              <a:lnSpc>
                <a:spcPct val="100000"/>
              </a:lnSpc>
              <a:buNone/>
              <a:tabLst>
                <a:tab pos="0" algn="l"/>
              </a:tabLst>
            </a:pPr>
            <a:r>
              <a:rPr lang="en-US" sz="2000" b="0" strike="noStrike" spc="-1">
                <a:solidFill>
                  <a:srgbClr val="000000"/>
                </a:solidFill>
                <a:latin typeface="Arial"/>
              </a:rPr>
              <a:t>Remove duplication, inconsistency and the need for reconciliation of records.</a:t>
            </a:r>
            <a:endParaRPr lang="en-AE" sz="2000" b="0" strike="noStrike" spc="-1">
              <a:solidFill>
                <a:srgbClr val="000000"/>
              </a:solidFill>
              <a:latin typeface="Arial"/>
            </a:endParaRPr>
          </a:p>
          <a:p>
            <a:pPr marL="216000" indent="0">
              <a:lnSpc>
                <a:spcPct val="100000"/>
              </a:lnSpc>
              <a:buNone/>
              <a:tabLst>
                <a:tab pos="0" algn="l"/>
              </a:tabLst>
            </a:pPr>
            <a:r>
              <a:rPr lang="en-US" sz="2000" b="0" strike="noStrike" spc="-1">
                <a:solidFill>
                  <a:srgbClr val="000000"/>
                </a:solidFill>
                <a:latin typeface="Arial"/>
              </a:rPr>
              <a:t>We can envisioning these shared ledgers forming an accountability layer in a network environment that enables collective trust among the network participants. </a:t>
            </a:r>
            <a:endParaRPr lang="en-AE" sz="2000" b="0" strike="noStrike" spc="-1">
              <a:solidFill>
                <a:srgbClr val="000000"/>
              </a:solidFill>
              <a:latin typeface="Arial"/>
            </a:endParaRPr>
          </a:p>
          <a:p>
            <a:pPr marL="216000" indent="0">
              <a:lnSpc>
                <a:spcPct val="100000"/>
              </a:lnSpc>
              <a:buNone/>
              <a:tabLst>
                <a:tab pos="0" algn="l"/>
              </a:tabLst>
            </a:pPr>
            <a:endParaRPr lang="en-AE" sz="2000" b="0" strike="noStrike" spc="-1">
              <a:solidFill>
                <a:srgbClr val="000000"/>
              </a:solidFill>
              <a:latin typeface="Arial"/>
            </a:endParaRPr>
          </a:p>
          <a:p>
            <a:pPr marL="216000" indent="0">
              <a:lnSpc>
                <a:spcPct val="100000"/>
              </a:lnSpc>
              <a:buNone/>
              <a:tabLst>
                <a:tab pos="0" algn="l"/>
              </a:tabLst>
            </a:pPr>
            <a:r>
              <a:rPr lang="en-US" sz="2000" b="0" strike="noStrike" spc="-1">
                <a:solidFill>
                  <a:srgbClr val="000000"/>
                </a:solidFill>
                <a:latin typeface="Arial"/>
              </a:rPr>
              <a:t>Blockchain can be described as a network of computers, each having an identical copy of the database (distributed). There is no need for any central server or agent to bring trust. Remember, the ledger is distributed, so everyone involved can see the “status” at any point in time and can monitor the progress of the transaction.  Since all parties can view the distributed ledger, everyone can agree on how the transaction is progressing while it is ongoing, and how it went once it is complete. </a:t>
            </a:r>
            <a:endParaRPr lang="en-AE" sz="2000" b="0" strike="noStrike" spc="-1">
              <a:solidFill>
                <a:srgbClr val="000000"/>
              </a:solidFill>
              <a:latin typeface="Arial"/>
            </a:endParaRPr>
          </a:p>
          <a:p>
            <a:pPr marL="216000" indent="0">
              <a:lnSpc>
                <a:spcPct val="100000"/>
              </a:lnSpc>
              <a:buNone/>
              <a:tabLst>
                <a:tab pos="0" algn="l"/>
              </a:tabLst>
            </a:pPr>
            <a:endParaRPr lang="en-AE" sz="2000" b="0" strike="noStrike" spc="-1">
              <a:solidFill>
                <a:srgbClr val="000000"/>
              </a:solidFill>
              <a:latin typeface="Arial"/>
            </a:endParaRPr>
          </a:p>
          <a:p>
            <a:pPr marL="216000" indent="0">
              <a:lnSpc>
                <a:spcPct val="100000"/>
              </a:lnSpc>
              <a:buNone/>
              <a:tabLst>
                <a:tab pos="0" algn="l"/>
              </a:tabLst>
            </a:pPr>
            <a:r>
              <a:rPr lang="en-US" sz="2000" b="0" strike="noStrike" spc="-1">
                <a:solidFill>
                  <a:srgbClr val="000000"/>
                </a:solidFill>
                <a:latin typeface="Arial"/>
              </a:rPr>
              <a:t>The core characteristics of blockchain, immutability, speed and security, create the ideal platform for tracking and protecting high-value assets and critical data.</a:t>
            </a:r>
            <a:endParaRPr lang="en-AE" sz="2000" b="0" strike="noStrike" spc="-1">
              <a:solidFill>
                <a:srgbClr val="000000"/>
              </a:solidFill>
              <a:latin typeface="Arial"/>
            </a:endParaRPr>
          </a:p>
          <a:p>
            <a:pPr marL="216000" indent="0">
              <a:lnSpc>
                <a:spcPct val="100000"/>
              </a:lnSpc>
              <a:buNone/>
              <a:tabLst>
                <a:tab pos="0" algn="l"/>
              </a:tabLst>
            </a:pPr>
            <a:r>
              <a:rPr lang="en-US" sz="2000" b="0" strike="noStrike" spc="-1">
                <a:solidFill>
                  <a:srgbClr val="000000"/>
                </a:solidFill>
                <a:latin typeface="Arial"/>
              </a:rPr>
              <a:t>Records encrypted on the blockchain are immutable – permanent and cannot be changed. This provides a single version of the truth and provides assurance on the authenticity of the data.</a:t>
            </a:r>
            <a:endParaRPr lang="en-AE" sz="2000" b="0" strike="noStrike" spc="-1">
              <a:solidFill>
                <a:srgbClr val="000000"/>
              </a:solidFill>
              <a:latin typeface="Arial"/>
            </a:endParaRPr>
          </a:p>
          <a:p>
            <a:pPr marL="216000" indent="0">
              <a:lnSpc>
                <a:spcPct val="100000"/>
              </a:lnSpc>
              <a:buNone/>
              <a:tabLst>
                <a:tab pos="0" algn="l"/>
              </a:tabLst>
            </a:pPr>
            <a:r>
              <a:rPr lang="en-US" sz="2000" b="0" strike="noStrike" spc="-1">
                <a:solidFill>
                  <a:srgbClr val="000000"/>
                </a:solidFill>
                <a:latin typeface="Arial"/>
              </a:rPr>
              <a:t>The decentralised nature of blockchain provides security for the records. Information is also secured via cryptographic methods.</a:t>
            </a:r>
            <a:endParaRPr lang="en-AE" sz="2000" b="0" strike="noStrike" spc="-1">
              <a:solidFill>
                <a:srgbClr val="000000"/>
              </a:solidFill>
              <a:latin typeface="Arial"/>
            </a:endParaRPr>
          </a:p>
          <a:p>
            <a:pPr marL="216000" indent="0">
              <a:lnSpc>
                <a:spcPct val="100000"/>
              </a:lnSpc>
              <a:buNone/>
              <a:tabLst>
                <a:tab pos="0" algn="l"/>
              </a:tabLst>
            </a:pPr>
            <a:r>
              <a:rPr lang="en-US" sz="2000" b="0" strike="noStrike" spc="-1">
                <a:solidFill>
                  <a:srgbClr val="000000"/>
                </a:solidFill>
                <a:latin typeface="Arial"/>
              </a:rPr>
              <a:t>A combination of public and permissioned ledgers allows everybody to have viewing accessibility to the provenance of the diamond, but also controls the access to private and confidential information for permissioned users only.</a:t>
            </a:r>
            <a:endParaRPr lang="en-AE" sz="2000" b="0" strike="noStrike" spc="-1">
              <a:solidFill>
                <a:srgbClr val="000000"/>
              </a:solidFill>
              <a:latin typeface="Arial"/>
            </a:endParaRPr>
          </a:p>
          <a:p>
            <a:pPr marL="216000" indent="0">
              <a:lnSpc>
                <a:spcPct val="100000"/>
              </a:lnSpc>
              <a:buNone/>
              <a:tabLst>
                <a:tab pos="0" algn="l"/>
              </a:tabLst>
            </a:pPr>
            <a:endParaRPr lang="en-AE" sz="2000" b="0" strike="noStrike" spc="-1">
              <a:solidFill>
                <a:srgbClr val="000000"/>
              </a:solidFill>
              <a:latin typeface="Arial"/>
            </a:endParaRPr>
          </a:p>
        </p:txBody>
      </p:sp>
      <p:sp>
        <p:nvSpPr>
          <p:cNvPr id="464" name="PlaceHolder 3"/>
          <p:cNvSpPr>
            <a:spLocks noGrp="1"/>
          </p:cNvSpPr>
          <p:nvPr>
            <p:ph type="sldNum" idx="16"/>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BE14373A-40AD-4FFE-AA1F-A2BC56176CB1}" type="slidenum">
              <a:rPr lang="en-AE" sz="1200" b="0" strike="noStrike" spc="-1">
                <a:solidFill>
                  <a:srgbClr val="000000"/>
                </a:solidFill>
                <a:latin typeface="Times New Roman"/>
                <a:ea typeface="+mn-ea"/>
              </a:rPr>
              <a:t>22</a:t>
            </a:fld>
            <a:endParaRPr lang="en-AE" sz="1200" b="0" strike="noStrike" spc="-1">
              <a:solidFill>
                <a:srgbClr val="000000"/>
              </a:solidFill>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noRot="1" noChangeAspect="1"/>
          </p:cNvSpPr>
          <p:nvPr>
            <p:ph type="sldImg"/>
          </p:nvPr>
        </p:nvSpPr>
        <p:spPr>
          <a:xfrm>
            <a:off x="717480" y="1162080"/>
            <a:ext cx="5574960" cy="3136680"/>
          </a:xfrm>
          <a:prstGeom prst="rect">
            <a:avLst/>
          </a:prstGeom>
          <a:ln w="0">
            <a:noFill/>
          </a:ln>
        </p:spPr>
      </p:sp>
      <p:sp>
        <p:nvSpPr>
          <p:cNvPr id="466"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467" name="PlaceHolder 3"/>
          <p:cNvSpPr>
            <a:spLocks noGrp="1"/>
          </p:cNvSpPr>
          <p:nvPr>
            <p:ph type="sldNum" idx="17"/>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A295C6A9-EE6B-41EA-A831-2E0286702013}" type="slidenum">
              <a:rPr lang="en-AE" sz="1200" b="0" strike="noStrike" spc="-1">
                <a:solidFill>
                  <a:srgbClr val="000000"/>
                </a:solidFill>
                <a:latin typeface="Times New Roman"/>
                <a:ea typeface="+mn-ea"/>
              </a:rPr>
              <a:t>23</a:t>
            </a:fld>
            <a:endParaRPr lang="en-AE" sz="1200" b="0" strike="noStrike" spc="-1">
              <a:solidFill>
                <a:srgbClr val="000000"/>
              </a:solidFill>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PlaceHolder 1"/>
          <p:cNvSpPr>
            <a:spLocks noGrp="1" noRot="1" noChangeAspect="1"/>
          </p:cNvSpPr>
          <p:nvPr>
            <p:ph type="sldImg"/>
          </p:nvPr>
        </p:nvSpPr>
        <p:spPr>
          <a:xfrm>
            <a:off x="717550" y="1162050"/>
            <a:ext cx="5575300" cy="3136900"/>
          </a:xfrm>
          <a:prstGeom prst="rect">
            <a:avLst/>
          </a:prstGeom>
          <a:ln w="0">
            <a:noFill/>
          </a:ln>
        </p:spPr>
      </p:sp>
      <p:sp>
        <p:nvSpPr>
          <p:cNvPr id="469"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470" name="PlaceHolder 3"/>
          <p:cNvSpPr>
            <a:spLocks noGrp="1"/>
          </p:cNvSpPr>
          <p:nvPr>
            <p:ph type="sldNum" idx="18"/>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41657725-E1D5-4101-9B46-D1DAAC13A97E}" type="slidenum">
              <a:rPr lang="en-AE" sz="1200" b="0" strike="noStrike" spc="-1">
                <a:solidFill>
                  <a:srgbClr val="000000"/>
                </a:solidFill>
                <a:latin typeface="Times New Roman"/>
                <a:ea typeface="+mn-ea"/>
              </a:rPr>
              <a:t>24</a:t>
            </a:fld>
            <a:endParaRPr lang="en-AE" sz="1200" b="0" strike="noStrike" spc="-1">
              <a:solidFill>
                <a:srgbClr val="000000"/>
              </a:solidFill>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PlaceHolder 1"/>
          <p:cNvSpPr>
            <a:spLocks noGrp="1" noRot="1" noChangeAspect="1"/>
          </p:cNvSpPr>
          <p:nvPr>
            <p:ph type="sldImg"/>
          </p:nvPr>
        </p:nvSpPr>
        <p:spPr>
          <a:xfrm>
            <a:off x="717480" y="1162080"/>
            <a:ext cx="5574600" cy="3136320"/>
          </a:xfrm>
          <a:prstGeom prst="rect">
            <a:avLst/>
          </a:prstGeom>
          <a:ln w="0">
            <a:noFill/>
          </a:ln>
        </p:spPr>
      </p:sp>
      <p:sp>
        <p:nvSpPr>
          <p:cNvPr id="472"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473" name="PlaceHolder 3"/>
          <p:cNvSpPr>
            <a:spLocks noGrp="1"/>
          </p:cNvSpPr>
          <p:nvPr>
            <p:ph type="sldNum" idx="19"/>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94B5ECB6-AE48-4FEA-B431-A3CA242CAB19}" type="slidenum">
              <a:rPr lang="en-AE" sz="1200" b="0" strike="noStrike" spc="-1">
                <a:solidFill>
                  <a:srgbClr val="000000"/>
                </a:solidFill>
                <a:latin typeface="Times New Roman"/>
                <a:ea typeface="+mn-ea"/>
              </a:rPr>
              <a:t>25</a:t>
            </a:fld>
            <a:endParaRPr lang="en-AE" sz="1200" b="0" strike="noStrike" spc="-1">
              <a:solidFill>
                <a:srgbClr val="000000"/>
              </a:solidFill>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PlaceHolder 1"/>
          <p:cNvSpPr>
            <a:spLocks noGrp="1" noRot="1" noChangeAspect="1"/>
          </p:cNvSpPr>
          <p:nvPr>
            <p:ph type="sldImg"/>
          </p:nvPr>
        </p:nvSpPr>
        <p:spPr>
          <a:xfrm>
            <a:off x="717480" y="1162080"/>
            <a:ext cx="5574600" cy="3136320"/>
          </a:xfrm>
          <a:prstGeom prst="rect">
            <a:avLst/>
          </a:prstGeom>
          <a:ln w="0">
            <a:noFill/>
          </a:ln>
        </p:spPr>
      </p:sp>
      <p:sp>
        <p:nvSpPr>
          <p:cNvPr id="475"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476" name="PlaceHolder 3"/>
          <p:cNvSpPr>
            <a:spLocks noGrp="1"/>
          </p:cNvSpPr>
          <p:nvPr>
            <p:ph type="sldNum" idx="20"/>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E8AAC1B5-B6A2-43BB-83D9-929DB092DDB3}" type="slidenum">
              <a:rPr lang="en-AE" sz="1200" b="0" strike="noStrike" spc="-1">
                <a:solidFill>
                  <a:srgbClr val="000000"/>
                </a:solidFill>
                <a:latin typeface="Times New Roman"/>
                <a:ea typeface="+mn-ea"/>
              </a:rPr>
              <a:t>26</a:t>
            </a:fld>
            <a:endParaRPr lang="en-AE" sz="1200" b="0" strike="noStrike" spc="-1">
              <a:solidFill>
                <a:srgbClr val="000000"/>
              </a:solidFill>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PlaceHolder 1"/>
          <p:cNvSpPr>
            <a:spLocks noGrp="1" noRot="1" noChangeAspect="1"/>
          </p:cNvSpPr>
          <p:nvPr>
            <p:ph type="sldImg"/>
          </p:nvPr>
        </p:nvSpPr>
        <p:spPr>
          <a:xfrm>
            <a:off x="717480" y="1162080"/>
            <a:ext cx="5574600" cy="3136320"/>
          </a:xfrm>
          <a:prstGeom prst="rect">
            <a:avLst/>
          </a:prstGeom>
          <a:ln w="0">
            <a:noFill/>
          </a:ln>
        </p:spPr>
      </p:sp>
      <p:sp>
        <p:nvSpPr>
          <p:cNvPr id="478"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lnSpc>
                <a:spcPct val="100000"/>
              </a:lnSpc>
              <a:buNone/>
              <a:tabLst>
                <a:tab pos="0" algn="l"/>
              </a:tabLst>
            </a:pPr>
            <a:endParaRPr lang="en-AE" sz="2000" b="0" strike="noStrike" spc="-1">
              <a:solidFill>
                <a:srgbClr val="000000"/>
              </a:solidFill>
              <a:latin typeface="Arial"/>
            </a:endParaRPr>
          </a:p>
          <a:p>
            <a:pPr marL="216000" indent="0">
              <a:lnSpc>
                <a:spcPct val="100000"/>
              </a:lnSpc>
              <a:buNone/>
              <a:tabLst>
                <a:tab pos="0" algn="l"/>
              </a:tabLst>
            </a:pPr>
            <a:r>
              <a:rPr lang="en-NZ" sz="1200" b="0" u="sng" strike="noStrike" spc="-1">
                <a:solidFill>
                  <a:srgbClr val="000000"/>
                </a:solidFill>
                <a:uFillTx/>
                <a:latin typeface="Arial"/>
                <a:hlinkClick r:id="rId3"/>
              </a:rPr>
              <a:t>What is Cloud Computing?  https://www.youtube.com/watch?v=ae_DKNwK_ms</a:t>
            </a:r>
            <a:endParaRPr lang="en-AE" sz="1200" b="0" strike="noStrike" spc="-1">
              <a:solidFill>
                <a:srgbClr val="000000"/>
              </a:solidFill>
              <a:latin typeface="Arial"/>
            </a:endParaRPr>
          </a:p>
          <a:p>
            <a:pPr marL="216000" indent="0">
              <a:lnSpc>
                <a:spcPct val="100000"/>
              </a:lnSpc>
              <a:buNone/>
              <a:tabLst>
                <a:tab pos="0" algn="l"/>
              </a:tabLst>
            </a:pPr>
            <a:endParaRPr lang="en-AE" sz="1200" b="0" strike="noStrike" spc="-1">
              <a:solidFill>
                <a:srgbClr val="000000"/>
              </a:solidFill>
              <a:latin typeface="Arial"/>
            </a:endParaRPr>
          </a:p>
        </p:txBody>
      </p:sp>
      <p:sp>
        <p:nvSpPr>
          <p:cNvPr id="479" name="PlaceHolder 3"/>
          <p:cNvSpPr>
            <a:spLocks noGrp="1"/>
          </p:cNvSpPr>
          <p:nvPr>
            <p:ph type="sldNum" idx="21"/>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CEB4F511-5C43-4126-A5DA-1388B540EF53}" type="slidenum">
              <a:rPr lang="en-AE" sz="1200" b="0" strike="noStrike" spc="-1">
                <a:solidFill>
                  <a:srgbClr val="000000"/>
                </a:solidFill>
                <a:latin typeface="Times New Roman"/>
                <a:ea typeface="+mn-ea"/>
              </a:rPr>
              <a:t>27</a:t>
            </a:fld>
            <a:endParaRPr lang="en-AE" sz="1200" b="0" strike="noStrike" spc="-1">
              <a:solidFill>
                <a:srgbClr val="000000"/>
              </a:solidFill>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PlaceHolder 1"/>
          <p:cNvSpPr>
            <a:spLocks noGrp="1" noRot="1" noChangeAspect="1"/>
          </p:cNvSpPr>
          <p:nvPr>
            <p:ph type="sldImg"/>
          </p:nvPr>
        </p:nvSpPr>
        <p:spPr>
          <a:xfrm>
            <a:off x="717480" y="1162080"/>
            <a:ext cx="5574600" cy="3136320"/>
          </a:xfrm>
          <a:prstGeom prst="rect">
            <a:avLst/>
          </a:prstGeom>
          <a:ln w="0">
            <a:noFill/>
          </a:ln>
        </p:spPr>
      </p:sp>
      <p:sp>
        <p:nvSpPr>
          <p:cNvPr id="481"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lnSpc>
                <a:spcPct val="100000"/>
              </a:lnSpc>
              <a:buNone/>
              <a:tabLst>
                <a:tab pos="0" algn="l"/>
              </a:tabLst>
            </a:pPr>
            <a:endParaRPr lang="en-AE" sz="2000" b="0" strike="noStrike" spc="-1">
              <a:solidFill>
                <a:srgbClr val="000000"/>
              </a:solidFill>
              <a:latin typeface="Arial"/>
            </a:endParaRPr>
          </a:p>
          <a:p>
            <a:pPr marL="216000" indent="0">
              <a:lnSpc>
                <a:spcPct val="100000"/>
              </a:lnSpc>
              <a:buNone/>
              <a:tabLst>
                <a:tab pos="0" algn="l"/>
              </a:tabLst>
            </a:pPr>
            <a:r>
              <a:rPr lang="en-NZ" sz="1200" b="0" u="sng" strike="noStrike" spc="-1">
                <a:solidFill>
                  <a:srgbClr val="000000"/>
                </a:solidFill>
                <a:uFillTx/>
                <a:latin typeface="Arial"/>
                <a:hlinkClick r:id="rId3"/>
              </a:rPr>
              <a:t>What is Cloud Computing?  https://www.youtube.com/watch?v=ae_DKNwK_ms</a:t>
            </a:r>
            <a:endParaRPr lang="en-AE" sz="1200" b="0" strike="noStrike" spc="-1">
              <a:solidFill>
                <a:srgbClr val="000000"/>
              </a:solidFill>
              <a:latin typeface="Arial"/>
            </a:endParaRPr>
          </a:p>
          <a:p>
            <a:pPr marL="216000" indent="0">
              <a:lnSpc>
                <a:spcPct val="100000"/>
              </a:lnSpc>
              <a:buNone/>
              <a:tabLst>
                <a:tab pos="0" algn="l"/>
              </a:tabLst>
            </a:pPr>
            <a:endParaRPr lang="en-AE" sz="1200" b="0" strike="noStrike" spc="-1">
              <a:solidFill>
                <a:srgbClr val="000000"/>
              </a:solidFill>
              <a:latin typeface="Arial"/>
            </a:endParaRPr>
          </a:p>
          <a:p>
            <a:pPr marL="216000" indent="0">
              <a:lnSpc>
                <a:spcPct val="100000"/>
              </a:lnSpc>
              <a:buNone/>
              <a:tabLst>
                <a:tab pos="0" algn="l"/>
              </a:tabLst>
            </a:pPr>
            <a:endParaRPr lang="en-AE" sz="1200" b="0" strike="noStrike" spc="-1">
              <a:solidFill>
                <a:srgbClr val="000000"/>
              </a:solidFill>
              <a:latin typeface="Arial"/>
            </a:endParaRPr>
          </a:p>
        </p:txBody>
      </p:sp>
      <p:sp>
        <p:nvSpPr>
          <p:cNvPr id="482" name="PlaceHolder 3"/>
          <p:cNvSpPr>
            <a:spLocks noGrp="1"/>
          </p:cNvSpPr>
          <p:nvPr>
            <p:ph type="sldNum" idx="22"/>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8CFAE9DA-EF97-4B0E-B4F9-4C73C2A86859}" type="slidenum">
              <a:rPr lang="en-AE" sz="1200" b="0" strike="noStrike" spc="-1">
                <a:solidFill>
                  <a:srgbClr val="000000"/>
                </a:solidFill>
                <a:latin typeface="Times New Roman"/>
                <a:ea typeface="+mn-ea"/>
              </a:rPr>
              <a:t>28</a:t>
            </a:fld>
            <a:endParaRPr lang="en-AE" sz="1200" b="0" strike="noStrike" spc="-1">
              <a:solidFill>
                <a:srgbClr val="000000"/>
              </a:solidFill>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PlaceHolder 1"/>
          <p:cNvSpPr>
            <a:spLocks noGrp="1" noRot="1" noChangeAspect="1"/>
          </p:cNvSpPr>
          <p:nvPr>
            <p:ph type="sldImg"/>
          </p:nvPr>
        </p:nvSpPr>
        <p:spPr>
          <a:xfrm>
            <a:off x="717480" y="1162080"/>
            <a:ext cx="5574600" cy="3136320"/>
          </a:xfrm>
          <a:prstGeom prst="rect">
            <a:avLst/>
          </a:prstGeom>
          <a:ln w="0">
            <a:noFill/>
          </a:ln>
        </p:spPr>
      </p:sp>
      <p:sp>
        <p:nvSpPr>
          <p:cNvPr id="484"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485" name="PlaceHolder 3"/>
          <p:cNvSpPr>
            <a:spLocks noGrp="1"/>
          </p:cNvSpPr>
          <p:nvPr>
            <p:ph type="sldNum" idx="23"/>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4683A45A-87EE-4602-A734-529BC7D40875}" type="slidenum">
              <a:rPr lang="en-AE" sz="1200" b="0" strike="noStrike" spc="-1">
                <a:solidFill>
                  <a:srgbClr val="000000"/>
                </a:solidFill>
                <a:latin typeface="Times New Roman"/>
                <a:ea typeface="+mn-ea"/>
              </a:rPr>
              <a:t>29</a:t>
            </a:fld>
            <a:endParaRPr lang="en-AE"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PlaceHolder 1"/>
          <p:cNvSpPr>
            <a:spLocks noGrp="1" noRot="1" noChangeAspect="1"/>
          </p:cNvSpPr>
          <p:nvPr>
            <p:ph type="sldImg"/>
          </p:nvPr>
        </p:nvSpPr>
        <p:spPr>
          <a:xfrm>
            <a:off x="717480" y="1162080"/>
            <a:ext cx="5574600" cy="3136320"/>
          </a:xfrm>
          <a:prstGeom prst="rect">
            <a:avLst/>
          </a:prstGeom>
          <a:ln w="0">
            <a:noFill/>
          </a:ln>
        </p:spPr>
      </p:sp>
      <p:sp>
        <p:nvSpPr>
          <p:cNvPr id="433"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lnSpc>
                <a:spcPct val="100000"/>
              </a:lnSpc>
              <a:buNone/>
              <a:tabLst>
                <a:tab pos="0" algn="l"/>
              </a:tabLst>
            </a:pPr>
            <a:r>
              <a:rPr lang="en-US" sz="2000" b="0" strike="noStrike" spc="-1">
                <a:solidFill>
                  <a:srgbClr val="000000"/>
                </a:solidFill>
                <a:latin typeface="Arial"/>
              </a:rPr>
              <a:t>https://www.arcweb.com/blog/what-digitization-digitalization-digital-transformation</a:t>
            </a:r>
            <a:endParaRPr lang="en-AE" sz="2000" b="0" strike="noStrike" spc="-1">
              <a:solidFill>
                <a:srgbClr val="000000"/>
              </a:solidFill>
              <a:latin typeface="Arial"/>
            </a:endParaRPr>
          </a:p>
        </p:txBody>
      </p:sp>
      <p:sp>
        <p:nvSpPr>
          <p:cNvPr id="434" name="PlaceHolder 3"/>
          <p:cNvSpPr>
            <a:spLocks noGrp="1"/>
          </p:cNvSpPr>
          <p:nvPr>
            <p:ph type="sldNum" idx="6"/>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A7D686CA-9ECD-420E-A6F2-98BB6F6C0BCE}" type="slidenum">
              <a:rPr lang="en-AE" sz="1200" b="0" strike="noStrike" spc="-1">
                <a:solidFill>
                  <a:srgbClr val="000000"/>
                </a:solidFill>
                <a:latin typeface="Times New Roman"/>
                <a:ea typeface="+mn-ea"/>
              </a:rPr>
              <a:t>4</a:t>
            </a:fld>
            <a:endParaRPr lang="en-AE" sz="1200" b="0" strike="noStrike" spc="-1">
              <a:solidFill>
                <a:srgbClr val="000000"/>
              </a:solidFill>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PlaceHolder 1"/>
          <p:cNvSpPr>
            <a:spLocks noGrp="1" noRot="1" noChangeAspect="1"/>
          </p:cNvSpPr>
          <p:nvPr>
            <p:ph type="sldImg"/>
          </p:nvPr>
        </p:nvSpPr>
        <p:spPr>
          <a:xfrm>
            <a:off x="717480" y="1162080"/>
            <a:ext cx="5574600" cy="3136320"/>
          </a:xfrm>
          <a:prstGeom prst="rect">
            <a:avLst/>
          </a:prstGeom>
          <a:ln w="0">
            <a:noFill/>
          </a:ln>
        </p:spPr>
      </p:sp>
      <p:sp>
        <p:nvSpPr>
          <p:cNvPr id="487"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488" name="PlaceHolder 3"/>
          <p:cNvSpPr>
            <a:spLocks noGrp="1"/>
          </p:cNvSpPr>
          <p:nvPr>
            <p:ph type="sldNum" idx="24"/>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88F9E538-5A6E-4A7F-B44D-EC5CD5F18F8E}" type="slidenum">
              <a:rPr lang="en-AE" sz="1200" b="0" strike="noStrike" spc="-1">
                <a:solidFill>
                  <a:srgbClr val="000000"/>
                </a:solidFill>
                <a:latin typeface="Times New Roman"/>
                <a:ea typeface="+mn-ea"/>
              </a:rPr>
              <a:t>30</a:t>
            </a:fld>
            <a:endParaRPr lang="en-AE" sz="1200" b="0" strike="noStrike" spc="-1">
              <a:solidFill>
                <a:srgbClr val="000000"/>
              </a:solidFill>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PlaceHolder 1"/>
          <p:cNvSpPr>
            <a:spLocks noGrp="1" noRot="1" noChangeAspect="1"/>
          </p:cNvSpPr>
          <p:nvPr>
            <p:ph type="sldImg"/>
          </p:nvPr>
        </p:nvSpPr>
        <p:spPr>
          <a:xfrm>
            <a:off x="717480" y="1162080"/>
            <a:ext cx="5574600" cy="3136320"/>
          </a:xfrm>
          <a:prstGeom prst="rect">
            <a:avLst/>
          </a:prstGeom>
          <a:ln w="0">
            <a:noFill/>
          </a:ln>
        </p:spPr>
      </p:sp>
      <p:sp>
        <p:nvSpPr>
          <p:cNvPr id="490"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491" name="PlaceHolder 3"/>
          <p:cNvSpPr>
            <a:spLocks noGrp="1"/>
          </p:cNvSpPr>
          <p:nvPr>
            <p:ph type="sldNum" idx="25"/>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5CCD2E27-B25D-4CEC-8447-3E0AB82E8914}" type="slidenum">
              <a:rPr lang="en-AE" sz="1200" b="0" strike="noStrike" spc="-1">
                <a:solidFill>
                  <a:srgbClr val="000000"/>
                </a:solidFill>
                <a:latin typeface="Times New Roman"/>
                <a:ea typeface="+mn-ea"/>
              </a:rPr>
              <a:t>31</a:t>
            </a:fld>
            <a:endParaRPr lang="en-AE" sz="1200" b="0" strike="noStrike" spc="-1">
              <a:solidFill>
                <a:srgbClr val="000000"/>
              </a:solidFill>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PlaceHolder 1"/>
          <p:cNvSpPr>
            <a:spLocks noGrp="1" noRot="1" noChangeAspect="1"/>
          </p:cNvSpPr>
          <p:nvPr>
            <p:ph type="sldImg"/>
          </p:nvPr>
        </p:nvSpPr>
        <p:spPr>
          <a:xfrm>
            <a:off x="717480" y="1162080"/>
            <a:ext cx="5574600" cy="3136320"/>
          </a:xfrm>
          <a:prstGeom prst="rect">
            <a:avLst/>
          </a:prstGeom>
          <a:ln w="0">
            <a:noFill/>
          </a:ln>
        </p:spPr>
      </p:sp>
      <p:sp>
        <p:nvSpPr>
          <p:cNvPr id="493"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494" name="PlaceHolder 3"/>
          <p:cNvSpPr>
            <a:spLocks noGrp="1"/>
          </p:cNvSpPr>
          <p:nvPr>
            <p:ph type="sldNum" idx="26"/>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2EEA6D41-24E7-478E-899C-9D759135D7C9}" type="slidenum">
              <a:rPr lang="en-AE" sz="1200" b="0" strike="noStrike" spc="-1">
                <a:solidFill>
                  <a:srgbClr val="000000"/>
                </a:solidFill>
                <a:latin typeface="Times New Roman"/>
                <a:ea typeface="+mn-ea"/>
              </a:rPr>
              <a:t>32</a:t>
            </a:fld>
            <a:endParaRPr lang="en-AE" sz="1200" b="0" strike="noStrike" spc="-1">
              <a:solidFill>
                <a:srgbClr val="000000"/>
              </a:solidFill>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PlaceHolder 1"/>
          <p:cNvSpPr>
            <a:spLocks noGrp="1" noRot="1" noChangeAspect="1"/>
          </p:cNvSpPr>
          <p:nvPr>
            <p:ph type="sldImg"/>
          </p:nvPr>
        </p:nvSpPr>
        <p:spPr>
          <a:xfrm>
            <a:off x="717480" y="1162080"/>
            <a:ext cx="5574600" cy="3136320"/>
          </a:xfrm>
          <a:prstGeom prst="rect">
            <a:avLst/>
          </a:prstGeom>
          <a:ln w="0">
            <a:noFill/>
          </a:ln>
        </p:spPr>
      </p:sp>
      <p:sp>
        <p:nvSpPr>
          <p:cNvPr id="496"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497" name="PlaceHolder 3"/>
          <p:cNvSpPr>
            <a:spLocks noGrp="1"/>
          </p:cNvSpPr>
          <p:nvPr>
            <p:ph type="sldNum" idx="27"/>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DBEAD319-86F1-46D3-AFC9-1CC2FED942BF}" type="slidenum">
              <a:rPr lang="en-AE" sz="1200" b="0" strike="noStrike" spc="-1">
                <a:solidFill>
                  <a:srgbClr val="000000"/>
                </a:solidFill>
                <a:latin typeface="Times New Roman"/>
                <a:ea typeface="+mn-ea"/>
              </a:rPr>
              <a:t>33</a:t>
            </a:fld>
            <a:endParaRPr lang="en-AE" sz="1200" b="0" strike="noStrike" spc="-1">
              <a:solidFill>
                <a:srgbClr val="000000"/>
              </a:solidFill>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PlaceHolder 1"/>
          <p:cNvSpPr>
            <a:spLocks noGrp="1" noRot="1" noChangeAspect="1"/>
          </p:cNvSpPr>
          <p:nvPr>
            <p:ph type="sldImg"/>
          </p:nvPr>
        </p:nvSpPr>
        <p:spPr>
          <a:xfrm>
            <a:off x="717480" y="1162080"/>
            <a:ext cx="5574600" cy="3136320"/>
          </a:xfrm>
          <a:prstGeom prst="rect">
            <a:avLst/>
          </a:prstGeom>
          <a:ln w="0">
            <a:noFill/>
          </a:ln>
        </p:spPr>
      </p:sp>
      <p:sp>
        <p:nvSpPr>
          <p:cNvPr id="499"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500" name="PlaceHolder 3"/>
          <p:cNvSpPr>
            <a:spLocks noGrp="1"/>
          </p:cNvSpPr>
          <p:nvPr>
            <p:ph type="sldNum" idx="28"/>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8E13D656-84EB-44F9-859B-0C32B88F173D}" type="slidenum">
              <a:rPr lang="en-AE" sz="1200" b="0" strike="noStrike" spc="-1">
                <a:solidFill>
                  <a:srgbClr val="000000"/>
                </a:solidFill>
                <a:latin typeface="Times New Roman"/>
                <a:ea typeface="+mn-ea"/>
              </a:rPr>
              <a:t>34</a:t>
            </a:fld>
            <a:endParaRPr lang="en-AE" sz="1200" b="0" strike="noStrike" spc="-1">
              <a:solidFill>
                <a:srgbClr val="000000"/>
              </a:solidFill>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PlaceHolder 1"/>
          <p:cNvSpPr>
            <a:spLocks noGrp="1" noRot="1" noChangeAspect="1"/>
          </p:cNvSpPr>
          <p:nvPr>
            <p:ph type="sldImg"/>
          </p:nvPr>
        </p:nvSpPr>
        <p:spPr>
          <a:xfrm>
            <a:off x="717480" y="1162080"/>
            <a:ext cx="5574600" cy="3136320"/>
          </a:xfrm>
          <a:prstGeom prst="rect">
            <a:avLst/>
          </a:prstGeom>
          <a:ln w="0">
            <a:noFill/>
          </a:ln>
        </p:spPr>
      </p:sp>
      <p:sp>
        <p:nvSpPr>
          <p:cNvPr id="502"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503" name="PlaceHolder 3"/>
          <p:cNvSpPr>
            <a:spLocks noGrp="1"/>
          </p:cNvSpPr>
          <p:nvPr>
            <p:ph type="sldNum" idx="29"/>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9C44833A-C460-4853-83DF-66D8327C100F}" type="slidenum">
              <a:rPr lang="en-AE" sz="1200" b="0" strike="noStrike" spc="-1">
                <a:solidFill>
                  <a:srgbClr val="000000"/>
                </a:solidFill>
                <a:latin typeface="Times New Roman"/>
                <a:ea typeface="+mn-ea"/>
              </a:rPr>
              <a:t>35</a:t>
            </a:fld>
            <a:endParaRPr lang="en-AE" sz="1200" b="0" strike="noStrike" spc="-1">
              <a:solidFill>
                <a:srgbClr val="000000"/>
              </a:solidFill>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laceHolder 1"/>
          <p:cNvSpPr>
            <a:spLocks noGrp="1" noRot="1" noChangeAspect="1"/>
          </p:cNvSpPr>
          <p:nvPr>
            <p:ph type="sldImg"/>
          </p:nvPr>
        </p:nvSpPr>
        <p:spPr>
          <a:xfrm>
            <a:off x="717480" y="1162080"/>
            <a:ext cx="5574600" cy="3136320"/>
          </a:xfrm>
          <a:prstGeom prst="rect">
            <a:avLst/>
          </a:prstGeom>
          <a:ln w="0">
            <a:noFill/>
          </a:ln>
        </p:spPr>
      </p:sp>
      <p:sp>
        <p:nvSpPr>
          <p:cNvPr id="505"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506" name="PlaceHolder 3"/>
          <p:cNvSpPr>
            <a:spLocks noGrp="1"/>
          </p:cNvSpPr>
          <p:nvPr>
            <p:ph type="sldNum" idx="30"/>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43C1C277-3B97-4687-A60F-D62D5BFF94E5}" type="slidenum">
              <a:rPr lang="en-AE" sz="1200" b="0" strike="noStrike" spc="-1">
                <a:solidFill>
                  <a:srgbClr val="000000"/>
                </a:solidFill>
                <a:latin typeface="Times New Roman"/>
                <a:ea typeface="+mn-ea"/>
              </a:rPr>
              <a:t>36</a:t>
            </a:fld>
            <a:endParaRPr lang="en-AE" sz="1200" b="0" strike="noStrike" spc="-1">
              <a:solidFill>
                <a:srgbClr val="000000"/>
              </a:solidFill>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PlaceHolder 1"/>
          <p:cNvSpPr>
            <a:spLocks noGrp="1" noRot="1" noChangeAspect="1"/>
          </p:cNvSpPr>
          <p:nvPr>
            <p:ph type="sldImg"/>
          </p:nvPr>
        </p:nvSpPr>
        <p:spPr>
          <a:xfrm>
            <a:off x="717480" y="1162080"/>
            <a:ext cx="5574960" cy="3136680"/>
          </a:xfrm>
          <a:prstGeom prst="rect">
            <a:avLst/>
          </a:prstGeom>
          <a:ln w="0">
            <a:noFill/>
          </a:ln>
        </p:spPr>
      </p:sp>
      <p:sp>
        <p:nvSpPr>
          <p:cNvPr id="508"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509" name="PlaceHolder 3"/>
          <p:cNvSpPr>
            <a:spLocks noGrp="1"/>
          </p:cNvSpPr>
          <p:nvPr>
            <p:ph type="sldNum" idx="31"/>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C0B6E995-645E-4F50-BF76-C7FB16C2A564}" type="slidenum">
              <a:rPr lang="en-AE" sz="1200" b="0" strike="noStrike" spc="-1">
                <a:solidFill>
                  <a:srgbClr val="000000"/>
                </a:solidFill>
                <a:latin typeface="Times New Roman"/>
                <a:ea typeface="+mn-ea"/>
              </a:rPr>
              <a:t>37</a:t>
            </a:fld>
            <a:endParaRPr lang="en-AE" sz="1200" b="0" strike="noStrike" spc="-1">
              <a:solidFill>
                <a:srgbClr val="000000"/>
              </a:solidFill>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PlaceHolder 1"/>
          <p:cNvSpPr>
            <a:spLocks noGrp="1" noRot="1" noChangeAspect="1"/>
          </p:cNvSpPr>
          <p:nvPr>
            <p:ph type="sldImg"/>
          </p:nvPr>
        </p:nvSpPr>
        <p:spPr>
          <a:xfrm>
            <a:off x="717550" y="1162050"/>
            <a:ext cx="5575300" cy="3136900"/>
          </a:xfrm>
          <a:prstGeom prst="rect">
            <a:avLst/>
          </a:prstGeom>
          <a:ln w="0">
            <a:noFill/>
          </a:ln>
        </p:spPr>
      </p:sp>
      <p:sp>
        <p:nvSpPr>
          <p:cNvPr id="511"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512" name="PlaceHolder 3"/>
          <p:cNvSpPr>
            <a:spLocks noGrp="1"/>
          </p:cNvSpPr>
          <p:nvPr>
            <p:ph type="sldNum" idx="32"/>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B5F4880C-8DF9-4F5D-9DFD-A9178B265012}" type="slidenum">
              <a:rPr lang="en-AE" sz="1200" b="0" strike="noStrike" spc="-1">
                <a:solidFill>
                  <a:srgbClr val="000000"/>
                </a:solidFill>
                <a:latin typeface="Times New Roman"/>
                <a:ea typeface="+mn-ea"/>
              </a:rPr>
              <a:t>38</a:t>
            </a:fld>
            <a:endParaRPr lang="en-AE" sz="1200" b="0" strike="noStrike" spc="-1">
              <a:solidFill>
                <a:srgbClr val="000000"/>
              </a:solidFill>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PlaceHolder 1"/>
          <p:cNvSpPr>
            <a:spLocks noGrp="1" noRot="1" noChangeAspect="1"/>
          </p:cNvSpPr>
          <p:nvPr>
            <p:ph type="sldImg"/>
          </p:nvPr>
        </p:nvSpPr>
        <p:spPr>
          <a:xfrm>
            <a:off x="717480" y="1162080"/>
            <a:ext cx="5574600" cy="3136320"/>
          </a:xfrm>
          <a:prstGeom prst="rect">
            <a:avLst/>
          </a:prstGeom>
          <a:ln w="0">
            <a:noFill/>
          </a:ln>
        </p:spPr>
      </p:sp>
      <p:sp>
        <p:nvSpPr>
          <p:cNvPr id="514"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515" name="PlaceHolder 3"/>
          <p:cNvSpPr>
            <a:spLocks noGrp="1"/>
          </p:cNvSpPr>
          <p:nvPr>
            <p:ph type="sldNum" idx="33"/>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5AECBF46-540E-47BC-A629-8D34E141E1E2}" type="slidenum">
              <a:rPr lang="en-AE" sz="1200" b="0" strike="noStrike" spc="-1">
                <a:solidFill>
                  <a:srgbClr val="000000"/>
                </a:solidFill>
                <a:latin typeface="Times New Roman"/>
                <a:ea typeface="+mn-ea"/>
              </a:rPr>
              <a:t>39</a:t>
            </a:fld>
            <a:endParaRPr lang="en-AE"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noRot="1" noChangeAspect="1"/>
          </p:cNvSpPr>
          <p:nvPr>
            <p:ph type="sldImg"/>
          </p:nvPr>
        </p:nvSpPr>
        <p:spPr>
          <a:xfrm>
            <a:off x="717480" y="1162080"/>
            <a:ext cx="5574600" cy="3136320"/>
          </a:xfrm>
          <a:prstGeom prst="rect">
            <a:avLst/>
          </a:prstGeom>
          <a:ln w="0">
            <a:noFill/>
          </a:ln>
        </p:spPr>
      </p:sp>
      <p:sp>
        <p:nvSpPr>
          <p:cNvPr id="436"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437" name="PlaceHolder 3"/>
          <p:cNvSpPr>
            <a:spLocks noGrp="1"/>
          </p:cNvSpPr>
          <p:nvPr>
            <p:ph type="sldNum" idx="7"/>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AAEC085D-50EF-4417-B003-65E271226723}" type="slidenum">
              <a:rPr lang="en-AE" sz="1200" b="0" strike="noStrike" spc="-1">
                <a:solidFill>
                  <a:srgbClr val="000000"/>
                </a:solidFill>
                <a:latin typeface="Times New Roman"/>
                <a:ea typeface="+mn-ea"/>
              </a:rPr>
              <a:t>13</a:t>
            </a:fld>
            <a:endParaRPr lang="en-AE" sz="1200" b="0" strike="noStrike" spc="-1">
              <a:solidFill>
                <a:srgbClr val="000000"/>
              </a:solidFill>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PlaceHolder 1"/>
          <p:cNvSpPr>
            <a:spLocks noGrp="1" noRot="1" noChangeAspect="1"/>
          </p:cNvSpPr>
          <p:nvPr>
            <p:ph type="sldImg"/>
          </p:nvPr>
        </p:nvSpPr>
        <p:spPr>
          <a:xfrm>
            <a:off x="717480" y="1162080"/>
            <a:ext cx="5574960" cy="3136680"/>
          </a:xfrm>
          <a:prstGeom prst="rect">
            <a:avLst/>
          </a:prstGeom>
          <a:ln w="0">
            <a:noFill/>
          </a:ln>
        </p:spPr>
      </p:sp>
      <p:sp>
        <p:nvSpPr>
          <p:cNvPr id="517"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518" name="PlaceHolder 3"/>
          <p:cNvSpPr>
            <a:spLocks noGrp="1"/>
          </p:cNvSpPr>
          <p:nvPr>
            <p:ph type="sldNum" idx="34"/>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6AD0CDDE-6DBA-40C8-9BBE-5541ADAF5CD0}" type="slidenum">
              <a:rPr lang="en-AE" sz="1200" b="0" strike="noStrike" spc="-1">
                <a:solidFill>
                  <a:srgbClr val="000000"/>
                </a:solidFill>
                <a:latin typeface="Times New Roman"/>
                <a:ea typeface="+mn-ea"/>
              </a:rPr>
              <a:t>40</a:t>
            </a:fld>
            <a:endParaRPr lang="en-AE" sz="1200" b="0" strike="noStrike" spc="-1">
              <a:solidFill>
                <a:srgbClr val="000000"/>
              </a:solidFill>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PlaceHolder 1"/>
          <p:cNvSpPr>
            <a:spLocks noGrp="1" noRot="1" noChangeAspect="1"/>
          </p:cNvSpPr>
          <p:nvPr>
            <p:ph type="sldImg"/>
          </p:nvPr>
        </p:nvSpPr>
        <p:spPr>
          <a:xfrm>
            <a:off x="717480" y="1162080"/>
            <a:ext cx="5574600" cy="3136320"/>
          </a:xfrm>
          <a:prstGeom prst="rect">
            <a:avLst/>
          </a:prstGeom>
          <a:ln w="0">
            <a:noFill/>
          </a:ln>
        </p:spPr>
      </p:sp>
      <p:sp>
        <p:nvSpPr>
          <p:cNvPr id="520"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521" name="PlaceHolder 3"/>
          <p:cNvSpPr>
            <a:spLocks noGrp="1"/>
          </p:cNvSpPr>
          <p:nvPr>
            <p:ph type="sldNum" idx="35"/>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44ABE0C1-7EAD-4B5D-B730-6EAFB6274383}" type="slidenum">
              <a:rPr lang="en-AE" sz="1200" b="0" strike="noStrike" spc="-1">
                <a:solidFill>
                  <a:srgbClr val="000000"/>
                </a:solidFill>
                <a:latin typeface="Times New Roman"/>
                <a:ea typeface="+mn-ea"/>
              </a:rPr>
              <a:t>41</a:t>
            </a:fld>
            <a:endParaRPr lang="en-AE" sz="1200" b="0" strike="noStrike" spc="-1">
              <a:solidFill>
                <a:srgbClr val="000000"/>
              </a:solidFill>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PlaceHolder 1"/>
          <p:cNvSpPr>
            <a:spLocks noGrp="1" noRot="1" noChangeAspect="1"/>
          </p:cNvSpPr>
          <p:nvPr>
            <p:ph type="sldImg"/>
          </p:nvPr>
        </p:nvSpPr>
        <p:spPr>
          <a:xfrm>
            <a:off x="717480" y="1162080"/>
            <a:ext cx="5574960" cy="3136680"/>
          </a:xfrm>
          <a:prstGeom prst="rect">
            <a:avLst/>
          </a:prstGeom>
          <a:ln w="0">
            <a:noFill/>
          </a:ln>
        </p:spPr>
      </p:sp>
      <p:sp>
        <p:nvSpPr>
          <p:cNvPr id="523"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524" name="PlaceHolder 3"/>
          <p:cNvSpPr>
            <a:spLocks noGrp="1"/>
          </p:cNvSpPr>
          <p:nvPr>
            <p:ph type="sldNum" idx="36"/>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AE364DEB-F079-4B11-A1C2-32D7305A65A3}" type="slidenum">
              <a:rPr lang="en-AE" sz="1200" b="0" strike="noStrike" spc="-1">
                <a:solidFill>
                  <a:srgbClr val="000000"/>
                </a:solidFill>
                <a:latin typeface="Times New Roman"/>
                <a:ea typeface="+mn-ea"/>
              </a:rPr>
              <a:t>42</a:t>
            </a:fld>
            <a:endParaRPr lang="en-AE" sz="1200" b="0" strike="noStrike" spc="-1">
              <a:solidFill>
                <a:srgbClr val="000000"/>
              </a:solid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noRot="1" noChangeAspect="1"/>
          </p:cNvSpPr>
          <p:nvPr>
            <p:ph type="sldImg"/>
          </p:nvPr>
        </p:nvSpPr>
        <p:spPr>
          <a:xfrm>
            <a:off x="717480" y="1162080"/>
            <a:ext cx="5574960" cy="3136680"/>
          </a:xfrm>
          <a:prstGeom prst="rect">
            <a:avLst/>
          </a:prstGeom>
          <a:ln w="0">
            <a:noFill/>
          </a:ln>
        </p:spPr>
      </p:sp>
      <p:sp>
        <p:nvSpPr>
          <p:cNvPr id="439"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440" name="PlaceHolder 3"/>
          <p:cNvSpPr>
            <a:spLocks noGrp="1"/>
          </p:cNvSpPr>
          <p:nvPr>
            <p:ph type="sldNum" idx="8"/>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F75F37BF-B151-4D6B-B2A7-9EC363F6335C}" type="slidenum">
              <a:rPr lang="en-AE" sz="1200" b="0" strike="noStrike" spc="-1">
                <a:solidFill>
                  <a:srgbClr val="000000"/>
                </a:solidFill>
                <a:latin typeface="Times New Roman"/>
                <a:ea typeface="+mn-ea"/>
              </a:rPr>
              <a:t>14</a:t>
            </a:fld>
            <a:endParaRPr lang="en-AE"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laceHolder 1"/>
          <p:cNvSpPr>
            <a:spLocks noGrp="1" noRot="1" noChangeAspect="1"/>
          </p:cNvSpPr>
          <p:nvPr>
            <p:ph type="sldImg"/>
          </p:nvPr>
        </p:nvSpPr>
        <p:spPr>
          <a:xfrm>
            <a:off x="717550" y="1162050"/>
            <a:ext cx="5575300" cy="3136900"/>
          </a:xfrm>
          <a:prstGeom prst="rect">
            <a:avLst/>
          </a:prstGeom>
          <a:ln w="0">
            <a:noFill/>
          </a:ln>
        </p:spPr>
      </p:sp>
      <p:sp>
        <p:nvSpPr>
          <p:cNvPr id="442"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443" name="PlaceHolder 3"/>
          <p:cNvSpPr>
            <a:spLocks noGrp="1"/>
          </p:cNvSpPr>
          <p:nvPr>
            <p:ph type="sldNum" idx="9"/>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4B75D7B2-1F68-49DE-B2FE-9B8B3796B09D}" type="slidenum">
              <a:rPr lang="en-AE" sz="1200" b="0" strike="noStrike" spc="-1">
                <a:solidFill>
                  <a:srgbClr val="000000"/>
                </a:solidFill>
                <a:latin typeface="Times New Roman"/>
                <a:ea typeface="+mn-ea"/>
              </a:rPr>
              <a:t>15</a:t>
            </a:fld>
            <a:endParaRPr lang="en-AE" sz="1200" b="0" strike="noStrike" spc="-1">
              <a:solidFill>
                <a:srgbClr val="000000"/>
              </a:solid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noRot="1" noChangeAspect="1"/>
          </p:cNvSpPr>
          <p:nvPr>
            <p:ph type="sldImg"/>
          </p:nvPr>
        </p:nvSpPr>
        <p:spPr>
          <a:xfrm>
            <a:off x="717480" y="1162080"/>
            <a:ext cx="5574960" cy="3136680"/>
          </a:xfrm>
          <a:prstGeom prst="rect">
            <a:avLst/>
          </a:prstGeom>
          <a:ln w="0">
            <a:noFill/>
          </a:ln>
        </p:spPr>
      </p:sp>
      <p:sp>
        <p:nvSpPr>
          <p:cNvPr id="445"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446" name="PlaceHolder 3"/>
          <p:cNvSpPr>
            <a:spLocks noGrp="1"/>
          </p:cNvSpPr>
          <p:nvPr>
            <p:ph type="sldNum" idx="10"/>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0080855C-7A93-4803-8B00-119F25600D47}" type="slidenum">
              <a:rPr lang="en-AE" sz="1200" b="0" strike="noStrike" spc="-1">
                <a:solidFill>
                  <a:srgbClr val="000000"/>
                </a:solidFill>
                <a:latin typeface="Times New Roman"/>
                <a:ea typeface="+mn-ea"/>
              </a:rPr>
              <a:t>16</a:t>
            </a:fld>
            <a:endParaRPr lang="en-AE" sz="1200" b="0" strike="noStrike" spc="-1">
              <a:solidFill>
                <a:srgbClr val="000000"/>
              </a:solid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PlaceHolder 1"/>
          <p:cNvSpPr>
            <a:spLocks noGrp="1" noRot="1" noChangeAspect="1"/>
          </p:cNvSpPr>
          <p:nvPr>
            <p:ph type="sldImg"/>
          </p:nvPr>
        </p:nvSpPr>
        <p:spPr>
          <a:xfrm>
            <a:off x="717480" y="1162080"/>
            <a:ext cx="5574960" cy="3136680"/>
          </a:xfrm>
          <a:prstGeom prst="rect">
            <a:avLst/>
          </a:prstGeom>
          <a:ln w="0">
            <a:noFill/>
          </a:ln>
        </p:spPr>
      </p:sp>
      <p:sp>
        <p:nvSpPr>
          <p:cNvPr id="448"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449" name="PlaceHolder 3"/>
          <p:cNvSpPr>
            <a:spLocks noGrp="1"/>
          </p:cNvSpPr>
          <p:nvPr>
            <p:ph type="sldNum" idx="11"/>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F62B5387-9326-4D13-B96E-813CE37B4FED}" type="slidenum">
              <a:rPr lang="en-AE" sz="1200" b="0" strike="noStrike" spc="-1">
                <a:solidFill>
                  <a:srgbClr val="000000"/>
                </a:solidFill>
                <a:latin typeface="Times New Roman"/>
                <a:ea typeface="+mn-ea"/>
              </a:rPr>
              <a:t>17</a:t>
            </a:fld>
            <a:endParaRPr lang="en-AE" sz="1200" b="0" strike="noStrike" spc="-1">
              <a:solidFill>
                <a:srgbClr val="000000"/>
              </a:solid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noRot="1" noChangeAspect="1"/>
          </p:cNvSpPr>
          <p:nvPr>
            <p:ph type="sldImg"/>
          </p:nvPr>
        </p:nvSpPr>
        <p:spPr>
          <a:xfrm>
            <a:off x="717480" y="1162080"/>
            <a:ext cx="5574960" cy="3136680"/>
          </a:xfrm>
          <a:prstGeom prst="rect">
            <a:avLst/>
          </a:prstGeom>
          <a:ln w="0">
            <a:noFill/>
          </a:ln>
        </p:spPr>
      </p:sp>
      <p:sp>
        <p:nvSpPr>
          <p:cNvPr id="451"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452" name="PlaceHolder 3"/>
          <p:cNvSpPr>
            <a:spLocks noGrp="1"/>
          </p:cNvSpPr>
          <p:nvPr>
            <p:ph type="sldNum" idx="12"/>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BFD2FC63-6BBF-4C1C-B396-38B65B569EE7}" type="slidenum">
              <a:rPr lang="en-AE" sz="1200" b="0" strike="noStrike" spc="-1">
                <a:solidFill>
                  <a:srgbClr val="000000"/>
                </a:solidFill>
                <a:latin typeface="Times New Roman"/>
                <a:ea typeface="+mn-ea"/>
              </a:rPr>
              <a:t>18</a:t>
            </a:fld>
            <a:endParaRPr lang="en-AE" sz="1200" b="0" strike="noStrike" spc="-1">
              <a:solidFill>
                <a:srgbClr val="000000"/>
              </a:solid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717480" y="1162080"/>
            <a:ext cx="5574960" cy="3136680"/>
          </a:xfrm>
          <a:prstGeom prst="rect">
            <a:avLst/>
          </a:prstGeom>
          <a:ln w="0">
            <a:noFill/>
          </a:ln>
        </p:spPr>
      </p:sp>
      <p:sp>
        <p:nvSpPr>
          <p:cNvPr id="454" name="PlaceHolder 2"/>
          <p:cNvSpPr>
            <a:spLocks noGrp="1"/>
          </p:cNvSpPr>
          <p:nvPr>
            <p:ph type="body"/>
          </p:nvPr>
        </p:nvSpPr>
        <p:spPr>
          <a:xfrm>
            <a:off x="700920" y="4473720"/>
            <a:ext cx="5607720" cy="3659760"/>
          </a:xfrm>
          <a:prstGeom prst="rect">
            <a:avLst/>
          </a:prstGeom>
          <a:noFill/>
          <a:ln w="0">
            <a:noFill/>
          </a:ln>
        </p:spPr>
        <p:txBody>
          <a:bodyPr lIns="93240" tIns="46440" rIns="93240" bIns="46440" anchor="t">
            <a:noAutofit/>
          </a:bodyPr>
          <a:lstStyle/>
          <a:p>
            <a:pPr marL="216000" indent="0">
              <a:buNone/>
            </a:pPr>
            <a:endParaRPr lang="en-AE" sz="1800" b="0" strike="noStrike" spc="-1">
              <a:solidFill>
                <a:srgbClr val="000000"/>
              </a:solidFill>
              <a:latin typeface="Arial"/>
            </a:endParaRPr>
          </a:p>
        </p:txBody>
      </p:sp>
      <p:sp>
        <p:nvSpPr>
          <p:cNvPr id="455" name="PlaceHolder 3"/>
          <p:cNvSpPr>
            <a:spLocks noGrp="1"/>
          </p:cNvSpPr>
          <p:nvPr>
            <p:ph type="sldNum" idx="13"/>
          </p:nvPr>
        </p:nvSpPr>
        <p:spPr>
          <a:xfrm>
            <a:off x="3970800" y="8830080"/>
            <a:ext cx="3036960" cy="465840"/>
          </a:xfrm>
          <a:prstGeom prst="rect">
            <a:avLst/>
          </a:prstGeom>
          <a:noFill/>
          <a:ln w="0">
            <a:noFill/>
          </a:ln>
        </p:spPr>
        <p:txBody>
          <a:bodyPr lIns="93240" tIns="46440" rIns="93240" bIns="46440" anchor="b">
            <a:noAutofit/>
          </a:bodyPr>
          <a:lstStyle>
            <a:lvl1pPr indent="0" algn="r">
              <a:lnSpc>
                <a:spcPct val="100000"/>
              </a:lnSpc>
              <a:buNone/>
              <a:defRPr lang="en-AE" sz="1200" b="0" strike="noStrike" spc="-1">
                <a:solidFill>
                  <a:srgbClr val="000000"/>
                </a:solidFill>
                <a:latin typeface="Times New Roman"/>
                <a:ea typeface="+mn-ea"/>
              </a:defRPr>
            </a:lvl1pPr>
          </a:lstStyle>
          <a:p>
            <a:pPr indent="0" algn="r">
              <a:lnSpc>
                <a:spcPct val="100000"/>
              </a:lnSpc>
              <a:buNone/>
            </a:pPr>
            <a:fld id="{6C4DDED9-9892-42CD-9C8A-28F09EABE3EC}" type="slidenum">
              <a:rPr lang="en-AE" sz="1200" b="0" strike="noStrike" spc="-1">
                <a:solidFill>
                  <a:srgbClr val="000000"/>
                </a:solidFill>
                <a:latin typeface="Times New Roman"/>
                <a:ea typeface="+mn-ea"/>
              </a:rPr>
              <a:t>19</a:t>
            </a:fld>
            <a:endParaRPr lang="en-AE"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1011240"/>
            <a:ext cx="5054040" cy="4647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27" name="PlaceHolder 2"/>
          <p:cNvSpPr>
            <a:spLocks noGrp="1"/>
          </p:cNvSpPr>
          <p:nvPr>
            <p:ph/>
          </p:nvPr>
        </p:nvSpPr>
        <p:spPr>
          <a:xfrm>
            <a:off x="838080" y="1540800"/>
            <a:ext cx="435132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
        <p:nvSpPr>
          <p:cNvPr id="28" name="PlaceHolder 3"/>
          <p:cNvSpPr>
            <a:spLocks noGrp="1"/>
          </p:cNvSpPr>
          <p:nvPr>
            <p:ph/>
          </p:nvPr>
        </p:nvSpPr>
        <p:spPr>
          <a:xfrm>
            <a:off x="838080" y="1714680"/>
            <a:ext cx="435132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1011240"/>
            <a:ext cx="5054040" cy="4647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30" name="PlaceHolder 2"/>
          <p:cNvSpPr>
            <a:spLocks noGrp="1"/>
          </p:cNvSpPr>
          <p:nvPr>
            <p:ph/>
          </p:nvPr>
        </p:nvSpPr>
        <p:spPr>
          <a:xfrm>
            <a:off x="838080" y="1540800"/>
            <a:ext cx="212328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
        <p:nvSpPr>
          <p:cNvPr id="31" name="PlaceHolder 3"/>
          <p:cNvSpPr>
            <a:spLocks noGrp="1"/>
          </p:cNvSpPr>
          <p:nvPr>
            <p:ph/>
          </p:nvPr>
        </p:nvSpPr>
        <p:spPr>
          <a:xfrm>
            <a:off x="3067920" y="1540800"/>
            <a:ext cx="212328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
        <p:nvSpPr>
          <p:cNvPr id="32" name="PlaceHolder 4"/>
          <p:cNvSpPr>
            <a:spLocks noGrp="1"/>
          </p:cNvSpPr>
          <p:nvPr>
            <p:ph/>
          </p:nvPr>
        </p:nvSpPr>
        <p:spPr>
          <a:xfrm>
            <a:off x="838080" y="1714680"/>
            <a:ext cx="212328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
        <p:nvSpPr>
          <p:cNvPr id="33" name="PlaceHolder 5"/>
          <p:cNvSpPr>
            <a:spLocks noGrp="1"/>
          </p:cNvSpPr>
          <p:nvPr>
            <p:ph/>
          </p:nvPr>
        </p:nvSpPr>
        <p:spPr>
          <a:xfrm>
            <a:off x="3067920" y="1714680"/>
            <a:ext cx="212328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1011240"/>
            <a:ext cx="5054040" cy="4647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35" name="PlaceHolder 2"/>
          <p:cNvSpPr>
            <a:spLocks noGrp="1"/>
          </p:cNvSpPr>
          <p:nvPr>
            <p:ph/>
          </p:nvPr>
        </p:nvSpPr>
        <p:spPr>
          <a:xfrm>
            <a:off x="838080" y="1540800"/>
            <a:ext cx="1400760" cy="158400"/>
          </a:xfrm>
          <a:prstGeom prst="rect">
            <a:avLst/>
          </a:prstGeom>
          <a:noFill/>
          <a:ln w="0">
            <a:noFill/>
          </a:ln>
        </p:spPr>
        <p:txBody>
          <a:bodyPr lIns="0" tIns="0" rIns="0" bIns="0" anchor="t">
            <a:normAutofit fontScale="43000"/>
          </a:bodyPr>
          <a:lstStyle/>
          <a:p>
            <a:pPr indent="0">
              <a:lnSpc>
                <a:spcPct val="90000"/>
              </a:lnSpc>
              <a:spcBef>
                <a:spcPts val="1417"/>
              </a:spcBef>
              <a:buNone/>
            </a:pPr>
            <a:endParaRPr lang="en-US" sz="2800" b="0" strike="noStrike" spc="-1">
              <a:solidFill>
                <a:srgbClr val="000000"/>
              </a:solidFill>
              <a:latin typeface="Arial"/>
            </a:endParaRPr>
          </a:p>
        </p:txBody>
      </p:sp>
      <p:sp>
        <p:nvSpPr>
          <p:cNvPr id="36" name="PlaceHolder 3"/>
          <p:cNvSpPr>
            <a:spLocks noGrp="1"/>
          </p:cNvSpPr>
          <p:nvPr>
            <p:ph/>
          </p:nvPr>
        </p:nvSpPr>
        <p:spPr>
          <a:xfrm>
            <a:off x="2309400" y="1540800"/>
            <a:ext cx="1400760" cy="158400"/>
          </a:xfrm>
          <a:prstGeom prst="rect">
            <a:avLst/>
          </a:prstGeom>
          <a:noFill/>
          <a:ln w="0">
            <a:noFill/>
          </a:ln>
        </p:spPr>
        <p:txBody>
          <a:bodyPr lIns="0" tIns="0" rIns="0" bIns="0" anchor="t">
            <a:normAutofit fontScale="43000"/>
          </a:bodyPr>
          <a:lstStyle/>
          <a:p>
            <a:pPr indent="0">
              <a:lnSpc>
                <a:spcPct val="90000"/>
              </a:lnSpc>
              <a:spcBef>
                <a:spcPts val="1417"/>
              </a:spcBef>
              <a:buNone/>
            </a:pPr>
            <a:endParaRPr lang="en-US" sz="2800" b="0" strike="noStrike" spc="-1">
              <a:solidFill>
                <a:srgbClr val="000000"/>
              </a:solidFill>
              <a:latin typeface="Arial"/>
            </a:endParaRPr>
          </a:p>
        </p:txBody>
      </p:sp>
      <p:sp>
        <p:nvSpPr>
          <p:cNvPr id="37" name="PlaceHolder 4"/>
          <p:cNvSpPr>
            <a:spLocks noGrp="1"/>
          </p:cNvSpPr>
          <p:nvPr>
            <p:ph/>
          </p:nvPr>
        </p:nvSpPr>
        <p:spPr>
          <a:xfrm>
            <a:off x="3780360" y="1540800"/>
            <a:ext cx="1400760" cy="158400"/>
          </a:xfrm>
          <a:prstGeom prst="rect">
            <a:avLst/>
          </a:prstGeom>
          <a:noFill/>
          <a:ln w="0">
            <a:noFill/>
          </a:ln>
        </p:spPr>
        <p:txBody>
          <a:bodyPr lIns="0" tIns="0" rIns="0" bIns="0" anchor="t">
            <a:normAutofit fontScale="43000"/>
          </a:bodyPr>
          <a:lstStyle/>
          <a:p>
            <a:pPr indent="0">
              <a:lnSpc>
                <a:spcPct val="90000"/>
              </a:lnSpc>
              <a:spcBef>
                <a:spcPts val="1417"/>
              </a:spcBef>
              <a:buNone/>
            </a:pPr>
            <a:endParaRPr lang="en-US" sz="2800" b="0" strike="noStrike" spc="-1">
              <a:solidFill>
                <a:srgbClr val="000000"/>
              </a:solidFill>
              <a:latin typeface="Arial"/>
            </a:endParaRPr>
          </a:p>
        </p:txBody>
      </p:sp>
      <p:sp>
        <p:nvSpPr>
          <p:cNvPr id="38" name="PlaceHolder 5"/>
          <p:cNvSpPr>
            <a:spLocks noGrp="1"/>
          </p:cNvSpPr>
          <p:nvPr>
            <p:ph/>
          </p:nvPr>
        </p:nvSpPr>
        <p:spPr>
          <a:xfrm>
            <a:off x="838080" y="1714680"/>
            <a:ext cx="1400760" cy="158400"/>
          </a:xfrm>
          <a:prstGeom prst="rect">
            <a:avLst/>
          </a:prstGeom>
          <a:noFill/>
          <a:ln w="0">
            <a:noFill/>
          </a:ln>
        </p:spPr>
        <p:txBody>
          <a:bodyPr lIns="0" tIns="0" rIns="0" bIns="0" anchor="t">
            <a:normAutofit fontScale="43000"/>
          </a:bodyPr>
          <a:lstStyle/>
          <a:p>
            <a:pPr indent="0">
              <a:lnSpc>
                <a:spcPct val="90000"/>
              </a:lnSpc>
              <a:spcBef>
                <a:spcPts val="1417"/>
              </a:spcBef>
              <a:buNone/>
            </a:pPr>
            <a:endParaRPr lang="en-US" sz="2800" b="0" strike="noStrike" spc="-1">
              <a:solidFill>
                <a:srgbClr val="000000"/>
              </a:solidFill>
              <a:latin typeface="Arial"/>
            </a:endParaRPr>
          </a:p>
        </p:txBody>
      </p:sp>
      <p:sp>
        <p:nvSpPr>
          <p:cNvPr id="39" name="PlaceHolder 6"/>
          <p:cNvSpPr>
            <a:spLocks noGrp="1"/>
          </p:cNvSpPr>
          <p:nvPr>
            <p:ph/>
          </p:nvPr>
        </p:nvSpPr>
        <p:spPr>
          <a:xfrm>
            <a:off x="2309400" y="1714680"/>
            <a:ext cx="1400760" cy="158400"/>
          </a:xfrm>
          <a:prstGeom prst="rect">
            <a:avLst/>
          </a:prstGeom>
          <a:noFill/>
          <a:ln w="0">
            <a:noFill/>
          </a:ln>
        </p:spPr>
        <p:txBody>
          <a:bodyPr lIns="0" tIns="0" rIns="0" bIns="0" anchor="t">
            <a:normAutofit fontScale="43000"/>
          </a:bodyPr>
          <a:lstStyle/>
          <a:p>
            <a:pPr indent="0">
              <a:lnSpc>
                <a:spcPct val="90000"/>
              </a:lnSpc>
              <a:spcBef>
                <a:spcPts val="1417"/>
              </a:spcBef>
              <a:buNone/>
            </a:pPr>
            <a:endParaRPr lang="en-US" sz="2800" b="0" strike="noStrike" spc="-1">
              <a:solidFill>
                <a:srgbClr val="000000"/>
              </a:solidFill>
              <a:latin typeface="Arial"/>
            </a:endParaRPr>
          </a:p>
        </p:txBody>
      </p:sp>
      <p:sp>
        <p:nvSpPr>
          <p:cNvPr id="40" name="PlaceHolder 7"/>
          <p:cNvSpPr>
            <a:spLocks noGrp="1"/>
          </p:cNvSpPr>
          <p:nvPr>
            <p:ph/>
          </p:nvPr>
        </p:nvSpPr>
        <p:spPr>
          <a:xfrm>
            <a:off x="3780360" y="1714680"/>
            <a:ext cx="1400760" cy="158400"/>
          </a:xfrm>
          <a:prstGeom prst="rect">
            <a:avLst/>
          </a:prstGeom>
          <a:noFill/>
          <a:ln w="0">
            <a:noFill/>
          </a:ln>
        </p:spPr>
        <p:txBody>
          <a:bodyPr lIns="0" tIns="0" rIns="0" bIns="0" anchor="t">
            <a:normAutofit fontScale="43000"/>
          </a:bodyPr>
          <a:lstStyle/>
          <a:p>
            <a:pPr indent="0">
              <a:lnSpc>
                <a:spcPct val="90000"/>
              </a:lnSpc>
              <a:spcBef>
                <a:spcPts val="1417"/>
              </a:spcBef>
              <a:buNone/>
            </a:pPr>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1FF468CD-4653-4056-9112-B24A7A87BF9D}"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1011240"/>
            <a:ext cx="5054040" cy="4647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64" name="PlaceHolder 2"/>
          <p:cNvSpPr>
            <a:spLocks noGrp="1"/>
          </p:cNvSpPr>
          <p:nvPr>
            <p:ph type="subTitle"/>
          </p:nvPr>
        </p:nvSpPr>
        <p:spPr>
          <a:xfrm>
            <a:off x="838080" y="1478880"/>
            <a:ext cx="4351320" cy="456120"/>
          </a:xfrm>
          <a:prstGeom prst="rect">
            <a:avLst/>
          </a:prstGeom>
          <a:noFill/>
          <a:ln w="0">
            <a:noFill/>
          </a:ln>
        </p:spPr>
        <p:txBody>
          <a:bodyPr lIns="0" tIns="0" rIns="0" bIns="0" anchor="ctr">
            <a:noAutofit/>
          </a:bodyPr>
          <a:lstStyle/>
          <a:p>
            <a:pPr indent="0" algn="ctr">
              <a:buNone/>
            </a:pPr>
            <a:endParaRPr lang="en-AE" sz="3200" b="0" strike="noStrike" spc="-1">
              <a:solidFill>
                <a:srgbClr val="000000"/>
              </a:solidFill>
              <a:latin typeface="Arial"/>
            </a:endParaRPr>
          </a:p>
        </p:txBody>
      </p:sp>
      <p:sp>
        <p:nvSpPr>
          <p:cNvPr id="4" name="PlaceHolder 3"/>
          <p:cNvSpPr>
            <a:spLocks noGrp="1"/>
          </p:cNvSpPr>
          <p:nvPr>
            <p:ph type="sldNum" idx="1"/>
          </p:nvPr>
        </p:nvSpPr>
        <p:spPr/>
        <p:txBody>
          <a:bodyPr/>
          <a:lstStyle/>
          <a:p>
            <a:fld id="{B9A6660A-74EB-49DB-A400-8CAD07895D90}"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38080" y="1011240"/>
            <a:ext cx="5054040" cy="4647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66" name="PlaceHolder 2"/>
          <p:cNvSpPr>
            <a:spLocks noGrp="1"/>
          </p:cNvSpPr>
          <p:nvPr>
            <p:ph/>
          </p:nvPr>
        </p:nvSpPr>
        <p:spPr>
          <a:xfrm>
            <a:off x="838080" y="1540800"/>
            <a:ext cx="4351320" cy="332280"/>
          </a:xfrm>
          <a:prstGeom prst="rect">
            <a:avLst/>
          </a:prstGeom>
          <a:noFill/>
          <a:ln w="0">
            <a:noFill/>
          </a:ln>
        </p:spPr>
        <p:txBody>
          <a:bodyPr lIns="0" tIns="0" rIns="0" bIns="0" anchor="t">
            <a:normAutofit fontScale="93000"/>
          </a:bodyPr>
          <a:lstStyle/>
          <a:p>
            <a:pPr indent="0">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sldNum" idx="1"/>
          </p:nvPr>
        </p:nvSpPr>
        <p:spPr/>
        <p:txBody>
          <a:bodyPr/>
          <a:lstStyle/>
          <a:p>
            <a:fld id="{09A9231B-C775-4D1F-9885-02108627B6F6}"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1011240"/>
            <a:ext cx="5054040" cy="4647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68" name="PlaceHolder 2"/>
          <p:cNvSpPr>
            <a:spLocks noGrp="1"/>
          </p:cNvSpPr>
          <p:nvPr>
            <p:ph/>
          </p:nvPr>
        </p:nvSpPr>
        <p:spPr>
          <a:xfrm>
            <a:off x="838080" y="1540800"/>
            <a:ext cx="2123280" cy="332280"/>
          </a:xfrm>
          <a:prstGeom prst="rect">
            <a:avLst/>
          </a:prstGeom>
          <a:noFill/>
          <a:ln w="0">
            <a:noFill/>
          </a:ln>
        </p:spPr>
        <p:txBody>
          <a:bodyPr lIns="0" tIns="0" rIns="0" bIns="0" anchor="t">
            <a:normAutofit fontScale="68000"/>
          </a:bodyPr>
          <a:lstStyle/>
          <a:p>
            <a:pPr indent="0">
              <a:lnSpc>
                <a:spcPct val="90000"/>
              </a:lnSpc>
              <a:spcBef>
                <a:spcPts val="1417"/>
              </a:spcBef>
              <a:buNone/>
            </a:pPr>
            <a:endParaRPr lang="en-US" sz="2800" b="0" strike="noStrike" spc="-1">
              <a:solidFill>
                <a:srgbClr val="000000"/>
              </a:solidFill>
              <a:latin typeface="Arial"/>
            </a:endParaRPr>
          </a:p>
        </p:txBody>
      </p:sp>
      <p:sp>
        <p:nvSpPr>
          <p:cNvPr id="69" name="PlaceHolder 3"/>
          <p:cNvSpPr>
            <a:spLocks noGrp="1"/>
          </p:cNvSpPr>
          <p:nvPr>
            <p:ph/>
          </p:nvPr>
        </p:nvSpPr>
        <p:spPr>
          <a:xfrm>
            <a:off x="3067920" y="1540800"/>
            <a:ext cx="2123280" cy="332280"/>
          </a:xfrm>
          <a:prstGeom prst="rect">
            <a:avLst/>
          </a:prstGeom>
          <a:noFill/>
          <a:ln w="0">
            <a:noFill/>
          </a:ln>
        </p:spPr>
        <p:txBody>
          <a:bodyPr lIns="0" tIns="0" rIns="0" bIns="0" anchor="t">
            <a:normAutofit fontScale="68000"/>
          </a:bodyPr>
          <a:lstStyle/>
          <a:p>
            <a:pPr indent="0">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sldNum" idx="1"/>
          </p:nvPr>
        </p:nvSpPr>
        <p:spPr/>
        <p:txBody>
          <a:bodyPr/>
          <a:lstStyle/>
          <a:p>
            <a:fld id="{121DB56F-FE1B-4B7E-8ABD-99D1B12985E6}"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1011240"/>
            <a:ext cx="5054040" cy="4647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3" name="PlaceHolder 2"/>
          <p:cNvSpPr>
            <a:spLocks noGrp="1"/>
          </p:cNvSpPr>
          <p:nvPr>
            <p:ph type="sldNum" idx="1"/>
          </p:nvPr>
        </p:nvSpPr>
        <p:spPr/>
        <p:txBody>
          <a:bodyPr/>
          <a:lstStyle/>
          <a:p>
            <a:fld id="{B7A376E4-499A-4E24-BA14-9ED6F339E74C}"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1" name="PlaceHolder 1"/>
          <p:cNvSpPr>
            <a:spLocks noGrp="1"/>
          </p:cNvSpPr>
          <p:nvPr>
            <p:ph type="subTitle"/>
          </p:nvPr>
        </p:nvSpPr>
        <p:spPr>
          <a:xfrm>
            <a:off x="838080" y="1011240"/>
            <a:ext cx="5054040" cy="2155680"/>
          </a:xfrm>
          <a:prstGeom prst="rect">
            <a:avLst/>
          </a:prstGeom>
          <a:noFill/>
          <a:ln w="0">
            <a:noFill/>
          </a:ln>
        </p:spPr>
        <p:txBody>
          <a:bodyPr lIns="0" tIns="0" rIns="0" bIns="0" anchor="ctr">
            <a:noAutofit/>
          </a:bodyPr>
          <a:lstStyle/>
          <a:p>
            <a:pPr algn="ctr"/>
            <a:endParaRPr lang="en-AE" sz="3200" b="0" strike="noStrike" spc="-1">
              <a:solidFill>
                <a:srgbClr val="000000"/>
              </a:solidFill>
              <a:latin typeface="Arial"/>
            </a:endParaRPr>
          </a:p>
        </p:txBody>
      </p:sp>
      <p:sp>
        <p:nvSpPr>
          <p:cNvPr id="3" name="PlaceHolder 2"/>
          <p:cNvSpPr>
            <a:spLocks noGrp="1"/>
          </p:cNvSpPr>
          <p:nvPr>
            <p:ph type="sldNum" idx="1"/>
          </p:nvPr>
        </p:nvSpPr>
        <p:spPr/>
        <p:txBody>
          <a:bodyPr/>
          <a:lstStyle/>
          <a:p>
            <a:fld id="{D15F7DE3-5822-4120-B0CF-D049E86F8DC0}"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38080" y="1011240"/>
            <a:ext cx="5054040" cy="4647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73" name="PlaceHolder 2"/>
          <p:cNvSpPr>
            <a:spLocks noGrp="1"/>
          </p:cNvSpPr>
          <p:nvPr>
            <p:ph/>
          </p:nvPr>
        </p:nvSpPr>
        <p:spPr>
          <a:xfrm>
            <a:off x="838080" y="1540800"/>
            <a:ext cx="212328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
        <p:nvSpPr>
          <p:cNvPr id="74" name="PlaceHolder 3"/>
          <p:cNvSpPr>
            <a:spLocks noGrp="1"/>
          </p:cNvSpPr>
          <p:nvPr>
            <p:ph/>
          </p:nvPr>
        </p:nvSpPr>
        <p:spPr>
          <a:xfrm>
            <a:off x="3067920" y="1540800"/>
            <a:ext cx="2123280" cy="332280"/>
          </a:xfrm>
          <a:prstGeom prst="rect">
            <a:avLst/>
          </a:prstGeom>
          <a:noFill/>
          <a:ln w="0">
            <a:noFill/>
          </a:ln>
        </p:spPr>
        <p:txBody>
          <a:bodyPr lIns="0" tIns="0" rIns="0" bIns="0" anchor="t">
            <a:normAutofit fontScale="68000"/>
          </a:bodyPr>
          <a:lstStyle/>
          <a:p>
            <a:pPr indent="0">
              <a:lnSpc>
                <a:spcPct val="90000"/>
              </a:lnSpc>
              <a:spcBef>
                <a:spcPts val="1417"/>
              </a:spcBef>
              <a:buNone/>
            </a:pPr>
            <a:endParaRPr lang="en-US" sz="2800" b="0" strike="noStrike" spc="-1">
              <a:solidFill>
                <a:srgbClr val="000000"/>
              </a:solidFill>
              <a:latin typeface="Arial"/>
            </a:endParaRPr>
          </a:p>
        </p:txBody>
      </p:sp>
      <p:sp>
        <p:nvSpPr>
          <p:cNvPr id="75" name="PlaceHolder 4"/>
          <p:cNvSpPr>
            <a:spLocks noGrp="1"/>
          </p:cNvSpPr>
          <p:nvPr>
            <p:ph/>
          </p:nvPr>
        </p:nvSpPr>
        <p:spPr>
          <a:xfrm>
            <a:off x="838080" y="1714680"/>
            <a:ext cx="212328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sldNum" idx="1"/>
          </p:nvPr>
        </p:nvSpPr>
        <p:spPr/>
        <p:txBody>
          <a:bodyPr/>
          <a:lstStyle/>
          <a:p>
            <a:fld id="{276F217C-033C-4067-A58F-453C0043711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1011240"/>
            <a:ext cx="5054040" cy="4647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6" name="PlaceHolder 2"/>
          <p:cNvSpPr>
            <a:spLocks noGrp="1"/>
          </p:cNvSpPr>
          <p:nvPr>
            <p:ph type="subTitle"/>
          </p:nvPr>
        </p:nvSpPr>
        <p:spPr>
          <a:xfrm>
            <a:off x="838080" y="1478880"/>
            <a:ext cx="4351320" cy="456120"/>
          </a:xfrm>
          <a:prstGeom prst="rect">
            <a:avLst/>
          </a:prstGeom>
          <a:noFill/>
          <a:ln w="0">
            <a:noFill/>
          </a:ln>
        </p:spPr>
        <p:txBody>
          <a:bodyPr lIns="0" tIns="0" rIns="0" bIns="0" anchor="ctr">
            <a:noAutofit/>
          </a:bodyPr>
          <a:lstStyle/>
          <a:p>
            <a:pPr indent="0" algn="ctr">
              <a:buNone/>
            </a:pPr>
            <a:endParaRPr lang="en-AE"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838080" y="1011240"/>
            <a:ext cx="5054040" cy="4647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77" name="PlaceHolder 2"/>
          <p:cNvSpPr>
            <a:spLocks noGrp="1"/>
          </p:cNvSpPr>
          <p:nvPr>
            <p:ph/>
          </p:nvPr>
        </p:nvSpPr>
        <p:spPr>
          <a:xfrm>
            <a:off x="838080" y="1540800"/>
            <a:ext cx="2123280" cy="332280"/>
          </a:xfrm>
          <a:prstGeom prst="rect">
            <a:avLst/>
          </a:prstGeom>
          <a:noFill/>
          <a:ln w="0">
            <a:noFill/>
          </a:ln>
        </p:spPr>
        <p:txBody>
          <a:bodyPr lIns="0" tIns="0" rIns="0" bIns="0" anchor="t">
            <a:normAutofit fontScale="68000"/>
          </a:bodyPr>
          <a:lstStyle/>
          <a:p>
            <a:pPr indent="0">
              <a:lnSpc>
                <a:spcPct val="90000"/>
              </a:lnSpc>
              <a:spcBef>
                <a:spcPts val="1417"/>
              </a:spcBef>
              <a:buNone/>
            </a:pPr>
            <a:endParaRPr lang="en-US" sz="2800" b="0" strike="noStrike" spc="-1">
              <a:solidFill>
                <a:srgbClr val="000000"/>
              </a:solidFill>
              <a:latin typeface="Arial"/>
            </a:endParaRPr>
          </a:p>
        </p:txBody>
      </p:sp>
      <p:sp>
        <p:nvSpPr>
          <p:cNvPr id="78" name="PlaceHolder 3"/>
          <p:cNvSpPr>
            <a:spLocks noGrp="1"/>
          </p:cNvSpPr>
          <p:nvPr>
            <p:ph/>
          </p:nvPr>
        </p:nvSpPr>
        <p:spPr>
          <a:xfrm>
            <a:off x="3067920" y="1540800"/>
            <a:ext cx="212328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
        <p:nvSpPr>
          <p:cNvPr id="79" name="PlaceHolder 4"/>
          <p:cNvSpPr>
            <a:spLocks noGrp="1"/>
          </p:cNvSpPr>
          <p:nvPr>
            <p:ph/>
          </p:nvPr>
        </p:nvSpPr>
        <p:spPr>
          <a:xfrm>
            <a:off x="3067920" y="1714680"/>
            <a:ext cx="212328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sldNum" idx="1"/>
          </p:nvPr>
        </p:nvSpPr>
        <p:spPr/>
        <p:txBody>
          <a:bodyPr/>
          <a:lstStyle/>
          <a:p>
            <a:fld id="{C62AD2A7-48BE-4C44-A13E-4CA48F7B9E43}"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38080" y="1011240"/>
            <a:ext cx="5054040" cy="4647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81" name="PlaceHolder 2"/>
          <p:cNvSpPr>
            <a:spLocks noGrp="1"/>
          </p:cNvSpPr>
          <p:nvPr>
            <p:ph/>
          </p:nvPr>
        </p:nvSpPr>
        <p:spPr>
          <a:xfrm>
            <a:off x="838080" y="1540800"/>
            <a:ext cx="212328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
        <p:nvSpPr>
          <p:cNvPr id="82" name="PlaceHolder 3"/>
          <p:cNvSpPr>
            <a:spLocks noGrp="1"/>
          </p:cNvSpPr>
          <p:nvPr>
            <p:ph/>
          </p:nvPr>
        </p:nvSpPr>
        <p:spPr>
          <a:xfrm>
            <a:off x="3067920" y="1540800"/>
            <a:ext cx="212328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
        <p:nvSpPr>
          <p:cNvPr id="83" name="PlaceHolder 4"/>
          <p:cNvSpPr>
            <a:spLocks noGrp="1"/>
          </p:cNvSpPr>
          <p:nvPr>
            <p:ph/>
          </p:nvPr>
        </p:nvSpPr>
        <p:spPr>
          <a:xfrm>
            <a:off x="838080" y="1714680"/>
            <a:ext cx="435132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sldNum" idx="1"/>
          </p:nvPr>
        </p:nvSpPr>
        <p:spPr/>
        <p:txBody>
          <a:bodyPr/>
          <a:lstStyle/>
          <a:p>
            <a:fld id="{59A19D19-544F-499E-A938-EF5EDBA9D9C3}"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1011240"/>
            <a:ext cx="5054040" cy="4647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85" name="PlaceHolder 2"/>
          <p:cNvSpPr>
            <a:spLocks noGrp="1"/>
          </p:cNvSpPr>
          <p:nvPr>
            <p:ph/>
          </p:nvPr>
        </p:nvSpPr>
        <p:spPr>
          <a:xfrm>
            <a:off x="838080" y="1540800"/>
            <a:ext cx="435132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
        <p:nvSpPr>
          <p:cNvPr id="86" name="PlaceHolder 3"/>
          <p:cNvSpPr>
            <a:spLocks noGrp="1"/>
          </p:cNvSpPr>
          <p:nvPr>
            <p:ph/>
          </p:nvPr>
        </p:nvSpPr>
        <p:spPr>
          <a:xfrm>
            <a:off x="838080" y="1714680"/>
            <a:ext cx="435132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sldNum" idx="1"/>
          </p:nvPr>
        </p:nvSpPr>
        <p:spPr/>
        <p:txBody>
          <a:bodyPr/>
          <a:lstStyle/>
          <a:p>
            <a:fld id="{71D4584C-F997-437D-B7BE-4172FACA7F53}"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1011240"/>
            <a:ext cx="5054040" cy="4647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88" name="PlaceHolder 2"/>
          <p:cNvSpPr>
            <a:spLocks noGrp="1"/>
          </p:cNvSpPr>
          <p:nvPr>
            <p:ph/>
          </p:nvPr>
        </p:nvSpPr>
        <p:spPr>
          <a:xfrm>
            <a:off x="838080" y="1540800"/>
            <a:ext cx="212328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
        <p:nvSpPr>
          <p:cNvPr id="89" name="PlaceHolder 3"/>
          <p:cNvSpPr>
            <a:spLocks noGrp="1"/>
          </p:cNvSpPr>
          <p:nvPr>
            <p:ph/>
          </p:nvPr>
        </p:nvSpPr>
        <p:spPr>
          <a:xfrm>
            <a:off x="3067920" y="1540800"/>
            <a:ext cx="212328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
        <p:nvSpPr>
          <p:cNvPr id="90" name="PlaceHolder 4"/>
          <p:cNvSpPr>
            <a:spLocks noGrp="1"/>
          </p:cNvSpPr>
          <p:nvPr>
            <p:ph/>
          </p:nvPr>
        </p:nvSpPr>
        <p:spPr>
          <a:xfrm>
            <a:off x="838080" y="1714680"/>
            <a:ext cx="212328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
        <p:nvSpPr>
          <p:cNvPr id="91" name="PlaceHolder 5"/>
          <p:cNvSpPr>
            <a:spLocks noGrp="1"/>
          </p:cNvSpPr>
          <p:nvPr>
            <p:ph/>
          </p:nvPr>
        </p:nvSpPr>
        <p:spPr>
          <a:xfrm>
            <a:off x="3067920" y="1714680"/>
            <a:ext cx="212328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sldNum" idx="1"/>
          </p:nvPr>
        </p:nvSpPr>
        <p:spPr/>
        <p:txBody>
          <a:bodyPr/>
          <a:lstStyle/>
          <a:p>
            <a:fld id="{7A670452-2E46-4A87-8AEB-1F9A248C86B8}"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1011240"/>
            <a:ext cx="5054040" cy="4647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93" name="PlaceHolder 2"/>
          <p:cNvSpPr>
            <a:spLocks noGrp="1"/>
          </p:cNvSpPr>
          <p:nvPr>
            <p:ph/>
          </p:nvPr>
        </p:nvSpPr>
        <p:spPr>
          <a:xfrm>
            <a:off x="838080" y="1540800"/>
            <a:ext cx="1400760" cy="158400"/>
          </a:xfrm>
          <a:prstGeom prst="rect">
            <a:avLst/>
          </a:prstGeom>
          <a:noFill/>
          <a:ln w="0">
            <a:noFill/>
          </a:ln>
        </p:spPr>
        <p:txBody>
          <a:bodyPr lIns="0" tIns="0" rIns="0" bIns="0" anchor="t">
            <a:normAutofit fontScale="43000"/>
          </a:bodyPr>
          <a:lstStyle/>
          <a:p>
            <a:pPr indent="0">
              <a:lnSpc>
                <a:spcPct val="90000"/>
              </a:lnSpc>
              <a:spcBef>
                <a:spcPts val="1417"/>
              </a:spcBef>
              <a:buNone/>
            </a:pPr>
            <a:endParaRPr lang="en-US" sz="2800" b="0" strike="noStrike" spc="-1">
              <a:solidFill>
                <a:srgbClr val="000000"/>
              </a:solidFill>
              <a:latin typeface="Arial"/>
            </a:endParaRPr>
          </a:p>
        </p:txBody>
      </p:sp>
      <p:sp>
        <p:nvSpPr>
          <p:cNvPr id="94" name="PlaceHolder 3"/>
          <p:cNvSpPr>
            <a:spLocks noGrp="1"/>
          </p:cNvSpPr>
          <p:nvPr>
            <p:ph/>
          </p:nvPr>
        </p:nvSpPr>
        <p:spPr>
          <a:xfrm>
            <a:off x="2309400" y="1540800"/>
            <a:ext cx="1400760" cy="158400"/>
          </a:xfrm>
          <a:prstGeom prst="rect">
            <a:avLst/>
          </a:prstGeom>
          <a:noFill/>
          <a:ln w="0">
            <a:noFill/>
          </a:ln>
        </p:spPr>
        <p:txBody>
          <a:bodyPr lIns="0" tIns="0" rIns="0" bIns="0" anchor="t">
            <a:normAutofit fontScale="43000"/>
          </a:bodyPr>
          <a:lstStyle/>
          <a:p>
            <a:pPr indent="0">
              <a:lnSpc>
                <a:spcPct val="90000"/>
              </a:lnSpc>
              <a:spcBef>
                <a:spcPts val="1417"/>
              </a:spcBef>
              <a:buNone/>
            </a:pPr>
            <a:endParaRPr lang="en-US" sz="2800" b="0" strike="noStrike" spc="-1">
              <a:solidFill>
                <a:srgbClr val="000000"/>
              </a:solidFill>
              <a:latin typeface="Arial"/>
            </a:endParaRPr>
          </a:p>
        </p:txBody>
      </p:sp>
      <p:sp>
        <p:nvSpPr>
          <p:cNvPr id="95" name="PlaceHolder 4"/>
          <p:cNvSpPr>
            <a:spLocks noGrp="1"/>
          </p:cNvSpPr>
          <p:nvPr>
            <p:ph/>
          </p:nvPr>
        </p:nvSpPr>
        <p:spPr>
          <a:xfrm>
            <a:off x="3780360" y="1540800"/>
            <a:ext cx="1400760" cy="158400"/>
          </a:xfrm>
          <a:prstGeom prst="rect">
            <a:avLst/>
          </a:prstGeom>
          <a:noFill/>
          <a:ln w="0">
            <a:noFill/>
          </a:ln>
        </p:spPr>
        <p:txBody>
          <a:bodyPr lIns="0" tIns="0" rIns="0" bIns="0" anchor="t">
            <a:normAutofit fontScale="43000"/>
          </a:bodyPr>
          <a:lstStyle/>
          <a:p>
            <a:pPr indent="0">
              <a:lnSpc>
                <a:spcPct val="90000"/>
              </a:lnSpc>
              <a:spcBef>
                <a:spcPts val="1417"/>
              </a:spcBef>
              <a:buNone/>
            </a:pPr>
            <a:endParaRPr lang="en-US" sz="2800" b="0" strike="noStrike" spc="-1">
              <a:solidFill>
                <a:srgbClr val="000000"/>
              </a:solidFill>
              <a:latin typeface="Arial"/>
            </a:endParaRPr>
          </a:p>
        </p:txBody>
      </p:sp>
      <p:sp>
        <p:nvSpPr>
          <p:cNvPr id="96" name="PlaceHolder 5"/>
          <p:cNvSpPr>
            <a:spLocks noGrp="1"/>
          </p:cNvSpPr>
          <p:nvPr>
            <p:ph/>
          </p:nvPr>
        </p:nvSpPr>
        <p:spPr>
          <a:xfrm>
            <a:off x="838080" y="1714680"/>
            <a:ext cx="1400760" cy="158400"/>
          </a:xfrm>
          <a:prstGeom prst="rect">
            <a:avLst/>
          </a:prstGeom>
          <a:noFill/>
          <a:ln w="0">
            <a:noFill/>
          </a:ln>
        </p:spPr>
        <p:txBody>
          <a:bodyPr lIns="0" tIns="0" rIns="0" bIns="0" anchor="t">
            <a:normAutofit fontScale="43000"/>
          </a:bodyPr>
          <a:lstStyle/>
          <a:p>
            <a:pPr indent="0">
              <a:lnSpc>
                <a:spcPct val="90000"/>
              </a:lnSpc>
              <a:spcBef>
                <a:spcPts val="1417"/>
              </a:spcBef>
              <a:buNone/>
            </a:pPr>
            <a:endParaRPr lang="en-US" sz="2800" b="0" strike="noStrike" spc="-1">
              <a:solidFill>
                <a:srgbClr val="000000"/>
              </a:solidFill>
              <a:latin typeface="Arial"/>
            </a:endParaRPr>
          </a:p>
        </p:txBody>
      </p:sp>
      <p:sp>
        <p:nvSpPr>
          <p:cNvPr id="97" name="PlaceHolder 6"/>
          <p:cNvSpPr>
            <a:spLocks noGrp="1"/>
          </p:cNvSpPr>
          <p:nvPr>
            <p:ph/>
          </p:nvPr>
        </p:nvSpPr>
        <p:spPr>
          <a:xfrm>
            <a:off x="2309400" y="1714680"/>
            <a:ext cx="1400760" cy="158400"/>
          </a:xfrm>
          <a:prstGeom prst="rect">
            <a:avLst/>
          </a:prstGeom>
          <a:noFill/>
          <a:ln w="0">
            <a:noFill/>
          </a:ln>
        </p:spPr>
        <p:txBody>
          <a:bodyPr lIns="0" tIns="0" rIns="0" bIns="0" anchor="t">
            <a:normAutofit fontScale="43000"/>
          </a:bodyPr>
          <a:lstStyle/>
          <a:p>
            <a:pPr indent="0">
              <a:lnSpc>
                <a:spcPct val="90000"/>
              </a:lnSpc>
              <a:spcBef>
                <a:spcPts val="1417"/>
              </a:spcBef>
              <a:buNone/>
            </a:pPr>
            <a:endParaRPr lang="en-US" sz="2800" b="0" strike="noStrike" spc="-1">
              <a:solidFill>
                <a:srgbClr val="000000"/>
              </a:solidFill>
              <a:latin typeface="Arial"/>
            </a:endParaRPr>
          </a:p>
        </p:txBody>
      </p:sp>
      <p:sp>
        <p:nvSpPr>
          <p:cNvPr id="98" name="PlaceHolder 7"/>
          <p:cNvSpPr>
            <a:spLocks noGrp="1"/>
          </p:cNvSpPr>
          <p:nvPr>
            <p:ph/>
          </p:nvPr>
        </p:nvSpPr>
        <p:spPr>
          <a:xfrm>
            <a:off x="3780360" y="1714680"/>
            <a:ext cx="1400760" cy="158400"/>
          </a:xfrm>
          <a:prstGeom prst="rect">
            <a:avLst/>
          </a:prstGeom>
          <a:noFill/>
          <a:ln w="0">
            <a:noFill/>
          </a:ln>
        </p:spPr>
        <p:txBody>
          <a:bodyPr lIns="0" tIns="0" rIns="0" bIns="0" anchor="t">
            <a:normAutofit fontScale="43000"/>
          </a:bodyPr>
          <a:lstStyle/>
          <a:p>
            <a:pPr indent="0">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sldNum" idx="1"/>
          </p:nvPr>
        </p:nvSpPr>
        <p:spPr/>
        <p:txBody>
          <a:bodyPr/>
          <a:lstStyle/>
          <a:p>
            <a:fld id="{E7865D0C-3C52-4838-8B61-51B42A326751}"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1011240"/>
            <a:ext cx="5054040" cy="4647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8" name="PlaceHolder 2"/>
          <p:cNvSpPr>
            <a:spLocks noGrp="1"/>
          </p:cNvSpPr>
          <p:nvPr>
            <p:ph/>
          </p:nvPr>
        </p:nvSpPr>
        <p:spPr>
          <a:xfrm>
            <a:off x="838080" y="1540800"/>
            <a:ext cx="4351320" cy="332280"/>
          </a:xfrm>
          <a:prstGeom prst="rect">
            <a:avLst/>
          </a:prstGeom>
          <a:noFill/>
          <a:ln w="0">
            <a:noFill/>
          </a:ln>
        </p:spPr>
        <p:txBody>
          <a:bodyPr lIns="0" tIns="0" rIns="0" bIns="0" anchor="t">
            <a:normAutofit fontScale="93000"/>
          </a:bodyPr>
          <a:lstStyle/>
          <a:p>
            <a:pPr indent="0">
              <a:lnSpc>
                <a:spcPct val="90000"/>
              </a:lnSpc>
              <a:spcBef>
                <a:spcPts val="1417"/>
              </a:spcBef>
              <a:buNone/>
            </a:pPr>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1011240"/>
            <a:ext cx="5054040" cy="4647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10" name="PlaceHolder 2"/>
          <p:cNvSpPr>
            <a:spLocks noGrp="1"/>
          </p:cNvSpPr>
          <p:nvPr>
            <p:ph/>
          </p:nvPr>
        </p:nvSpPr>
        <p:spPr>
          <a:xfrm>
            <a:off x="838080" y="1540800"/>
            <a:ext cx="2123280" cy="332280"/>
          </a:xfrm>
          <a:prstGeom prst="rect">
            <a:avLst/>
          </a:prstGeom>
          <a:noFill/>
          <a:ln w="0">
            <a:noFill/>
          </a:ln>
        </p:spPr>
        <p:txBody>
          <a:bodyPr lIns="0" tIns="0" rIns="0" bIns="0" anchor="t">
            <a:normAutofit fontScale="68000"/>
          </a:bodyPr>
          <a:lstStyle/>
          <a:p>
            <a:pPr indent="0">
              <a:lnSpc>
                <a:spcPct val="90000"/>
              </a:lnSpc>
              <a:spcBef>
                <a:spcPts val="1417"/>
              </a:spcBef>
              <a:buNone/>
            </a:pPr>
            <a:endParaRPr lang="en-US" sz="2800" b="0" strike="noStrike" spc="-1">
              <a:solidFill>
                <a:srgbClr val="000000"/>
              </a:solidFill>
              <a:latin typeface="Arial"/>
            </a:endParaRPr>
          </a:p>
        </p:txBody>
      </p:sp>
      <p:sp>
        <p:nvSpPr>
          <p:cNvPr id="11" name="PlaceHolder 3"/>
          <p:cNvSpPr>
            <a:spLocks noGrp="1"/>
          </p:cNvSpPr>
          <p:nvPr>
            <p:ph/>
          </p:nvPr>
        </p:nvSpPr>
        <p:spPr>
          <a:xfrm>
            <a:off x="3067920" y="1540800"/>
            <a:ext cx="2123280" cy="332280"/>
          </a:xfrm>
          <a:prstGeom prst="rect">
            <a:avLst/>
          </a:prstGeom>
          <a:noFill/>
          <a:ln w="0">
            <a:noFill/>
          </a:ln>
        </p:spPr>
        <p:txBody>
          <a:bodyPr lIns="0" tIns="0" rIns="0" bIns="0" anchor="t">
            <a:normAutofit fontScale="68000"/>
          </a:bodyPr>
          <a:lstStyle/>
          <a:p>
            <a:pPr indent="0">
              <a:lnSpc>
                <a:spcPct val="90000"/>
              </a:lnSpc>
              <a:spcBef>
                <a:spcPts val="1417"/>
              </a:spcBef>
              <a:buNone/>
            </a:pPr>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1011240"/>
            <a:ext cx="5054040" cy="4647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1011240"/>
            <a:ext cx="5054040" cy="2155680"/>
          </a:xfrm>
          <a:prstGeom prst="rect">
            <a:avLst/>
          </a:prstGeom>
          <a:noFill/>
          <a:ln w="0">
            <a:noFill/>
          </a:ln>
        </p:spPr>
        <p:txBody>
          <a:bodyPr lIns="0" tIns="0" rIns="0" bIns="0" anchor="ctr">
            <a:noAutofit/>
          </a:bodyPr>
          <a:lstStyle/>
          <a:p>
            <a:pPr algn="ctr"/>
            <a:endParaRPr lang="en-AE"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1011240"/>
            <a:ext cx="5054040" cy="4647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15" name="PlaceHolder 2"/>
          <p:cNvSpPr>
            <a:spLocks noGrp="1"/>
          </p:cNvSpPr>
          <p:nvPr>
            <p:ph/>
          </p:nvPr>
        </p:nvSpPr>
        <p:spPr>
          <a:xfrm>
            <a:off x="838080" y="1540800"/>
            <a:ext cx="212328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
        <p:nvSpPr>
          <p:cNvPr id="16" name="PlaceHolder 3"/>
          <p:cNvSpPr>
            <a:spLocks noGrp="1"/>
          </p:cNvSpPr>
          <p:nvPr>
            <p:ph/>
          </p:nvPr>
        </p:nvSpPr>
        <p:spPr>
          <a:xfrm>
            <a:off x="3067920" y="1540800"/>
            <a:ext cx="2123280" cy="332280"/>
          </a:xfrm>
          <a:prstGeom prst="rect">
            <a:avLst/>
          </a:prstGeom>
          <a:noFill/>
          <a:ln w="0">
            <a:noFill/>
          </a:ln>
        </p:spPr>
        <p:txBody>
          <a:bodyPr lIns="0" tIns="0" rIns="0" bIns="0" anchor="t">
            <a:normAutofit fontScale="68000"/>
          </a:bodyPr>
          <a:lstStyle/>
          <a:p>
            <a:pPr indent="0">
              <a:lnSpc>
                <a:spcPct val="90000"/>
              </a:lnSpc>
              <a:spcBef>
                <a:spcPts val="1417"/>
              </a:spcBef>
              <a:buNone/>
            </a:pPr>
            <a:endParaRPr lang="en-US" sz="2800" b="0" strike="noStrike" spc="-1">
              <a:solidFill>
                <a:srgbClr val="000000"/>
              </a:solidFill>
              <a:latin typeface="Arial"/>
            </a:endParaRPr>
          </a:p>
        </p:txBody>
      </p:sp>
      <p:sp>
        <p:nvSpPr>
          <p:cNvPr id="17" name="PlaceHolder 4"/>
          <p:cNvSpPr>
            <a:spLocks noGrp="1"/>
          </p:cNvSpPr>
          <p:nvPr>
            <p:ph/>
          </p:nvPr>
        </p:nvSpPr>
        <p:spPr>
          <a:xfrm>
            <a:off x="838080" y="1714680"/>
            <a:ext cx="212328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1011240"/>
            <a:ext cx="5054040" cy="4647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19" name="PlaceHolder 2"/>
          <p:cNvSpPr>
            <a:spLocks noGrp="1"/>
          </p:cNvSpPr>
          <p:nvPr>
            <p:ph/>
          </p:nvPr>
        </p:nvSpPr>
        <p:spPr>
          <a:xfrm>
            <a:off x="838080" y="1540800"/>
            <a:ext cx="2123280" cy="332280"/>
          </a:xfrm>
          <a:prstGeom prst="rect">
            <a:avLst/>
          </a:prstGeom>
          <a:noFill/>
          <a:ln w="0">
            <a:noFill/>
          </a:ln>
        </p:spPr>
        <p:txBody>
          <a:bodyPr lIns="0" tIns="0" rIns="0" bIns="0" anchor="t">
            <a:normAutofit fontScale="68000"/>
          </a:bodyPr>
          <a:lstStyle/>
          <a:p>
            <a:pPr indent="0">
              <a:lnSpc>
                <a:spcPct val="90000"/>
              </a:lnSpc>
              <a:spcBef>
                <a:spcPts val="1417"/>
              </a:spcBef>
              <a:buNone/>
            </a:pPr>
            <a:endParaRPr lang="en-US" sz="2800" b="0" strike="noStrike" spc="-1">
              <a:solidFill>
                <a:srgbClr val="000000"/>
              </a:solidFill>
              <a:latin typeface="Arial"/>
            </a:endParaRPr>
          </a:p>
        </p:txBody>
      </p:sp>
      <p:sp>
        <p:nvSpPr>
          <p:cNvPr id="20" name="PlaceHolder 3"/>
          <p:cNvSpPr>
            <a:spLocks noGrp="1"/>
          </p:cNvSpPr>
          <p:nvPr>
            <p:ph/>
          </p:nvPr>
        </p:nvSpPr>
        <p:spPr>
          <a:xfrm>
            <a:off x="3067920" y="1540800"/>
            <a:ext cx="212328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
        <p:nvSpPr>
          <p:cNvPr id="21" name="PlaceHolder 4"/>
          <p:cNvSpPr>
            <a:spLocks noGrp="1"/>
          </p:cNvSpPr>
          <p:nvPr>
            <p:ph/>
          </p:nvPr>
        </p:nvSpPr>
        <p:spPr>
          <a:xfrm>
            <a:off x="3067920" y="1714680"/>
            <a:ext cx="212328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1011240"/>
            <a:ext cx="5054040" cy="4647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23" name="PlaceHolder 2"/>
          <p:cNvSpPr>
            <a:spLocks noGrp="1"/>
          </p:cNvSpPr>
          <p:nvPr>
            <p:ph/>
          </p:nvPr>
        </p:nvSpPr>
        <p:spPr>
          <a:xfrm>
            <a:off x="838080" y="1540800"/>
            <a:ext cx="212328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
        <p:nvSpPr>
          <p:cNvPr id="24" name="PlaceHolder 3"/>
          <p:cNvSpPr>
            <a:spLocks noGrp="1"/>
          </p:cNvSpPr>
          <p:nvPr>
            <p:ph/>
          </p:nvPr>
        </p:nvSpPr>
        <p:spPr>
          <a:xfrm>
            <a:off x="3067920" y="1540800"/>
            <a:ext cx="212328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
        <p:nvSpPr>
          <p:cNvPr id="25" name="PlaceHolder 4"/>
          <p:cNvSpPr>
            <a:spLocks noGrp="1"/>
          </p:cNvSpPr>
          <p:nvPr>
            <p:ph/>
          </p:nvPr>
        </p:nvSpPr>
        <p:spPr>
          <a:xfrm>
            <a:off x="838080" y="1714680"/>
            <a:ext cx="4351320" cy="158400"/>
          </a:xfrm>
          <a:prstGeom prst="rect">
            <a:avLst/>
          </a:prstGeom>
          <a:noFill/>
          <a:ln w="0">
            <a:noFill/>
          </a:ln>
        </p:spPr>
        <p:txBody>
          <a:bodyPr lIns="0" tIns="0" rIns="0" bIns="0" anchor="t">
            <a:normAutofit fontScale="44000"/>
          </a:bodyPr>
          <a:lstStyle/>
          <a:p>
            <a:pPr indent="0">
              <a:lnSpc>
                <a:spcPct val="90000"/>
              </a:lnSpc>
              <a:spcBef>
                <a:spcPts val="1417"/>
              </a:spcBef>
              <a:buNone/>
            </a:pPr>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4.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Image" descr="Image"/>
          <p:cNvPicPr/>
          <p:nvPr/>
        </p:nvPicPr>
        <p:blipFill>
          <a:blip r:embed="rId14"/>
          <a:srcRect l="20840" t="4613" b="5934"/>
          <a:stretch/>
        </p:blipFill>
        <p:spPr>
          <a:xfrm>
            <a:off x="0" y="124920"/>
            <a:ext cx="12191400" cy="5311800"/>
          </a:xfrm>
          <a:prstGeom prst="rect">
            <a:avLst/>
          </a:prstGeom>
          <a:ln w="12700">
            <a:noFill/>
          </a:ln>
        </p:spPr>
      </p:pic>
      <p:pic>
        <p:nvPicPr>
          <p:cNvPr id="6" name="Image" descr="Image"/>
          <p:cNvPicPr/>
          <p:nvPr/>
        </p:nvPicPr>
        <p:blipFill>
          <a:blip r:embed="rId15"/>
          <a:stretch/>
        </p:blipFill>
        <p:spPr>
          <a:xfrm>
            <a:off x="652680" y="1501920"/>
            <a:ext cx="1340280" cy="867240"/>
          </a:xfrm>
          <a:prstGeom prst="rect">
            <a:avLst/>
          </a:prstGeom>
          <a:ln w="12700">
            <a:noFill/>
          </a:ln>
        </p:spPr>
      </p:pic>
      <p:sp>
        <p:nvSpPr>
          <p:cNvPr id="2" name="Straight Connector 8"/>
          <p:cNvSpPr/>
          <p:nvPr/>
        </p:nvSpPr>
        <p:spPr>
          <a:xfrm>
            <a:off x="100800" y="5558400"/>
            <a:ext cx="11738160" cy="360"/>
          </a:xfrm>
          <a:prstGeom prst="line">
            <a:avLst/>
          </a:prstGeom>
          <a:ln w="12700">
            <a:solidFill>
              <a:srgbClr val="A6A6A6"/>
            </a:solidFill>
          </a:ln>
        </p:spPr>
        <p:style>
          <a:lnRef idx="1">
            <a:schemeClr val="accent1"/>
          </a:lnRef>
          <a:fillRef idx="0">
            <a:schemeClr val="accent1"/>
          </a:fillRef>
          <a:effectRef idx="0">
            <a:schemeClr val="accent1"/>
          </a:effectRef>
          <a:fontRef idx="minor"/>
        </p:style>
        <p:txBody>
          <a:bodyPr lIns="90000" tIns="45000" rIns="90000" bIns="45000" anchor="t" anchorCtr="1">
            <a:noAutofit/>
          </a:bodyPr>
          <a:lstStyle/>
          <a:p>
            <a:endParaRPr lang="en-AE" sz="1800" b="0" strike="noStrike" spc="-1">
              <a:solidFill>
                <a:srgbClr val="000000"/>
              </a:solidFill>
              <a:latin typeface="Arial"/>
            </a:endParaRPr>
          </a:p>
        </p:txBody>
      </p:sp>
      <p:sp>
        <p:nvSpPr>
          <p:cNvPr id="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4"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1" name="Group 10"/>
          <p:cNvGrpSpPr/>
          <p:nvPr/>
        </p:nvGrpSpPr>
        <p:grpSpPr>
          <a:xfrm>
            <a:off x="-123120" y="380880"/>
            <a:ext cx="12438360" cy="6096240"/>
            <a:chOff x="-123120" y="380880"/>
            <a:chExt cx="12438360" cy="6096240"/>
          </a:xfrm>
        </p:grpSpPr>
        <p:sp>
          <p:nvSpPr>
            <p:cNvPr id="42" name="Straight Connector 8"/>
            <p:cNvSpPr/>
            <p:nvPr/>
          </p:nvSpPr>
          <p:spPr>
            <a:xfrm>
              <a:off x="-123120" y="380880"/>
              <a:ext cx="12438360" cy="360"/>
            </a:xfrm>
            <a:prstGeom prst="line">
              <a:avLst/>
            </a:prstGeom>
            <a:ln w="25400">
              <a:solidFill>
                <a:srgbClr val="000000"/>
              </a:solidFill>
              <a:miter/>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AE" sz="1800" b="0" strike="noStrike" spc="-1">
                <a:solidFill>
                  <a:srgbClr val="000000"/>
                </a:solidFill>
                <a:latin typeface="Arial"/>
              </a:endParaRPr>
            </a:p>
          </p:txBody>
        </p:sp>
        <p:sp>
          <p:nvSpPr>
            <p:cNvPr id="43" name="Straight Connector 9"/>
            <p:cNvSpPr/>
            <p:nvPr/>
          </p:nvSpPr>
          <p:spPr>
            <a:xfrm>
              <a:off x="-123120" y="6476760"/>
              <a:ext cx="12438360" cy="360"/>
            </a:xfrm>
            <a:prstGeom prst="line">
              <a:avLst/>
            </a:prstGeom>
            <a:ln w="25400">
              <a:solidFill>
                <a:srgbClr val="000000"/>
              </a:solidFill>
              <a:miter/>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AE" sz="1800" b="0" strike="noStrike" spc="-1">
                <a:solidFill>
                  <a:srgbClr val="000000"/>
                </a:solidFill>
                <a:latin typeface="Arial"/>
              </a:endParaRPr>
            </a:p>
          </p:txBody>
        </p:sp>
      </p:grpSp>
      <p:grpSp>
        <p:nvGrpSpPr>
          <p:cNvPr id="44" name="Group 14"/>
          <p:cNvGrpSpPr/>
          <p:nvPr/>
        </p:nvGrpSpPr>
        <p:grpSpPr>
          <a:xfrm>
            <a:off x="406080" y="-38880"/>
            <a:ext cx="11379600" cy="6935760"/>
            <a:chOff x="406080" y="-38880"/>
            <a:chExt cx="11379600" cy="6935760"/>
          </a:xfrm>
        </p:grpSpPr>
        <p:sp>
          <p:nvSpPr>
            <p:cNvPr id="45" name="Straight Connector 12"/>
            <p:cNvSpPr/>
            <p:nvPr/>
          </p:nvSpPr>
          <p:spPr>
            <a:xfrm flipV="1">
              <a:off x="406080" y="-38880"/>
              <a:ext cx="360" cy="419760"/>
            </a:xfrm>
            <a:prstGeom prst="line">
              <a:avLst/>
            </a:prstGeom>
            <a:ln w="25400">
              <a:solidFill>
                <a:srgbClr val="000000"/>
              </a:solidFill>
              <a:miter/>
            </a:ln>
          </p:spPr>
          <p:style>
            <a:lnRef idx="0">
              <a:scrgbClr r="0" g="0" b="0"/>
            </a:lnRef>
            <a:fillRef idx="0">
              <a:scrgbClr r="0" g="0" b="0"/>
            </a:fillRef>
            <a:effectRef idx="0">
              <a:scrgbClr r="0" g="0" b="0"/>
            </a:effectRef>
            <a:fontRef idx="minor"/>
          </p:style>
          <p:txBody>
            <a:bodyPr lIns="90000" tIns="90000" rIns="90000" bIns="90000" anchor="t" anchorCtr="1">
              <a:noAutofit/>
            </a:bodyPr>
            <a:lstStyle/>
            <a:p>
              <a:endParaRPr lang="en-AE" sz="1800" b="0" strike="noStrike" spc="-1">
                <a:solidFill>
                  <a:srgbClr val="000000"/>
                </a:solidFill>
                <a:latin typeface="Arial"/>
              </a:endParaRPr>
            </a:p>
          </p:txBody>
        </p:sp>
        <p:sp>
          <p:nvSpPr>
            <p:cNvPr id="46" name="Straight Connector 13"/>
            <p:cNvSpPr/>
            <p:nvPr/>
          </p:nvSpPr>
          <p:spPr>
            <a:xfrm flipV="1">
              <a:off x="11785320" y="6476760"/>
              <a:ext cx="360" cy="420120"/>
            </a:xfrm>
            <a:prstGeom prst="line">
              <a:avLst/>
            </a:prstGeom>
            <a:ln w="25400">
              <a:solidFill>
                <a:srgbClr val="000000"/>
              </a:solidFill>
              <a:miter/>
            </a:ln>
          </p:spPr>
          <p:style>
            <a:lnRef idx="0">
              <a:scrgbClr r="0" g="0" b="0"/>
            </a:lnRef>
            <a:fillRef idx="0">
              <a:scrgbClr r="0" g="0" b="0"/>
            </a:fillRef>
            <a:effectRef idx="0">
              <a:scrgbClr r="0" g="0" b="0"/>
            </a:effectRef>
            <a:fontRef idx="minor"/>
          </p:style>
          <p:txBody>
            <a:bodyPr lIns="90000" tIns="90000" rIns="90000" bIns="90000" anchor="t" anchorCtr="1">
              <a:noAutofit/>
            </a:bodyPr>
            <a:lstStyle/>
            <a:p>
              <a:endParaRPr lang="en-AE" sz="1800" b="0" strike="noStrike" spc="-1">
                <a:solidFill>
                  <a:srgbClr val="000000"/>
                </a:solidFill>
                <a:latin typeface="Arial"/>
              </a:endParaRPr>
            </a:p>
          </p:txBody>
        </p:sp>
      </p:grpSp>
      <p:pic>
        <p:nvPicPr>
          <p:cNvPr id="47" name="Graphic 11" descr="Graphic 11"/>
          <p:cNvPicPr/>
          <p:nvPr/>
        </p:nvPicPr>
        <p:blipFill>
          <a:blip r:embed="rId14"/>
          <a:stretch/>
        </p:blipFill>
        <p:spPr>
          <a:xfrm>
            <a:off x="83160" y="73440"/>
            <a:ext cx="228600" cy="228600"/>
          </a:xfrm>
          <a:prstGeom prst="rect">
            <a:avLst/>
          </a:prstGeom>
          <a:ln w="12700">
            <a:noFill/>
          </a:ln>
        </p:spPr>
      </p:pic>
      <p:pic>
        <p:nvPicPr>
          <p:cNvPr id="48" name="Graphic 24" descr="Graphic 24"/>
          <p:cNvPicPr/>
          <p:nvPr/>
        </p:nvPicPr>
        <p:blipFill>
          <a:blip r:embed="rId15"/>
          <a:srcRect t="21085"/>
          <a:stretch/>
        </p:blipFill>
        <p:spPr>
          <a:xfrm flipH="1">
            <a:off x="10319040" y="391680"/>
            <a:ext cx="1873080" cy="6077520"/>
          </a:xfrm>
          <a:prstGeom prst="rect">
            <a:avLst/>
          </a:prstGeom>
          <a:ln w="12700">
            <a:noFill/>
          </a:ln>
        </p:spPr>
      </p:pic>
      <p:pic>
        <p:nvPicPr>
          <p:cNvPr id="49" name="Graphic 29" descr="Graphic 29"/>
          <p:cNvPicPr/>
          <p:nvPr/>
        </p:nvPicPr>
        <p:blipFill>
          <a:blip r:embed="rId16"/>
          <a:stretch/>
        </p:blipFill>
        <p:spPr>
          <a:xfrm rot="5400000">
            <a:off x="55800" y="6160320"/>
            <a:ext cx="193680" cy="193680"/>
          </a:xfrm>
          <a:prstGeom prst="rect">
            <a:avLst/>
          </a:prstGeom>
          <a:ln w="12700">
            <a:noFill/>
          </a:ln>
        </p:spPr>
      </p:pic>
      <p:pic>
        <p:nvPicPr>
          <p:cNvPr id="50" name="Graphic 30" descr="Graphic 30"/>
          <p:cNvPicPr/>
          <p:nvPr/>
        </p:nvPicPr>
        <p:blipFill>
          <a:blip r:embed="rId16"/>
          <a:stretch/>
        </p:blipFill>
        <p:spPr>
          <a:xfrm rot="5400000">
            <a:off x="331560" y="6160320"/>
            <a:ext cx="193680" cy="193680"/>
          </a:xfrm>
          <a:prstGeom prst="rect">
            <a:avLst/>
          </a:prstGeom>
          <a:ln w="12700">
            <a:noFill/>
          </a:ln>
        </p:spPr>
      </p:pic>
      <p:pic>
        <p:nvPicPr>
          <p:cNvPr id="51" name="Graphic 31" descr="Graphic 31"/>
          <p:cNvPicPr/>
          <p:nvPr/>
        </p:nvPicPr>
        <p:blipFill>
          <a:blip r:embed="rId16"/>
          <a:stretch/>
        </p:blipFill>
        <p:spPr>
          <a:xfrm rot="5400000">
            <a:off x="607320" y="6160320"/>
            <a:ext cx="193680" cy="193680"/>
          </a:xfrm>
          <a:prstGeom prst="rect">
            <a:avLst/>
          </a:prstGeom>
          <a:ln w="12700">
            <a:noFill/>
          </a:ln>
        </p:spPr>
      </p:pic>
      <p:pic>
        <p:nvPicPr>
          <p:cNvPr id="52" name="Graphic 32" descr="Graphic 32"/>
          <p:cNvPicPr/>
          <p:nvPr/>
        </p:nvPicPr>
        <p:blipFill>
          <a:blip r:embed="rId16"/>
          <a:stretch/>
        </p:blipFill>
        <p:spPr>
          <a:xfrm rot="5400000">
            <a:off x="883080" y="6160320"/>
            <a:ext cx="193680" cy="193680"/>
          </a:xfrm>
          <a:prstGeom prst="rect">
            <a:avLst/>
          </a:prstGeom>
          <a:ln w="12700">
            <a:noFill/>
          </a:ln>
        </p:spPr>
      </p:pic>
      <p:pic>
        <p:nvPicPr>
          <p:cNvPr id="53" name="Graphic 33" descr="Graphic 33"/>
          <p:cNvPicPr/>
          <p:nvPr/>
        </p:nvPicPr>
        <p:blipFill>
          <a:blip r:embed="rId16"/>
          <a:stretch/>
        </p:blipFill>
        <p:spPr>
          <a:xfrm rot="5400000">
            <a:off x="1158840" y="6160320"/>
            <a:ext cx="193680" cy="193680"/>
          </a:xfrm>
          <a:prstGeom prst="rect">
            <a:avLst/>
          </a:prstGeom>
          <a:ln w="12700">
            <a:noFill/>
          </a:ln>
        </p:spPr>
      </p:pic>
      <p:pic>
        <p:nvPicPr>
          <p:cNvPr id="54" name="Graphic 34" descr="Graphic 34"/>
          <p:cNvPicPr/>
          <p:nvPr/>
        </p:nvPicPr>
        <p:blipFill>
          <a:blip r:embed="rId16"/>
          <a:stretch/>
        </p:blipFill>
        <p:spPr>
          <a:xfrm>
            <a:off x="11313720" y="4582080"/>
            <a:ext cx="193680" cy="193680"/>
          </a:xfrm>
          <a:prstGeom prst="rect">
            <a:avLst/>
          </a:prstGeom>
          <a:ln w="12700">
            <a:noFill/>
          </a:ln>
        </p:spPr>
      </p:pic>
      <p:pic>
        <p:nvPicPr>
          <p:cNvPr id="55" name="Graphic 35" descr="Graphic 35"/>
          <p:cNvPicPr/>
          <p:nvPr/>
        </p:nvPicPr>
        <p:blipFill>
          <a:blip r:embed="rId16"/>
          <a:stretch/>
        </p:blipFill>
        <p:spPr>
          <a:xfrm>
            <a:off x="11313720" y="4306320"/>
            <a:ext cx="193680" cy="193680"/>
          </a:xfrm>
          <a:prstGeom prst="rect">
            <a:avLst/>
          </a:prstGeom>
          <a:ln w="12700">
            <a:noFill/>
          </a:ln>
        </p:spPr>
      </p:pic>
      <p:pic>
        <p:nvPicPr>
          <p:cNvPr id="56" name="Graphic 36" descr="Graphic 36"/>
          <p:cNvPicPr/>
          <p:nvPr/>
        </p:nvPicPr>
        <p:blipFill>
          <a:blip r:embed="rId16"/>
          <a:stretch/>
        </p:blipFill>
        <p:spPr>
          <a:xfrm>
            <a:off x="11313720" y="4030560"/>
            <a:ext cx="193680" cy="193680"/>
          </a:xfrm>
          <a:prstGeom prst="rect">
            <a:avLst/>
          </a:prstGeom>
          <a:ln w="12700">
            <a:noFill/>
          </a:ln>
        </p:spPr>
      </p:pic>
      <p:pic>
        <p:nvPicPr>
          <p:cNvPr id="57" name="Graphic 37" descr="Graphic 37"/>
          <p:cNvPicPr/>
          <p:nvPr/>
        </p:nvPicPr>
        <p:blipFill>
          <a:blip r:embed="rId16"/>
          <a:stretch/>
        </p:blipFill>
        <p:spPr>
          <a:xfrm>
            <a:off x="11313720" y="3754800"/>
            <a:ext cx="193680" cy="193680"/>
          </a:xfrm>
          <a:prstGeom prst="rect">
            <a:avLst/>
          </a:prstGeom>
          <a:ln w="12700">
            <a:noFill/>
          </a:ln>
        </p:spPr>
      </p:pic>
      <p:pic>
        <p:nvPicPr>
          <p:cNvPr id="58" name="Graphic 38" descr="Graphic 38"/>
          <p:cNvPicPr/>
          <p:nvPr/>
        </p:nvPicPr>
        <p:blipFill>
          <a:blip r:embed="rId16"/>
          <a:stretch/>
        </p:blipFill>
        <p:spPr>
          <a:xfrm>
            <a:off x="11313720" y="3479040"/>
            <a:ext cx="193680" cy="193680"/>
          </a:xfrm>
          <a:prstGeom prst="rect">
            <a:avLst/>
          </a:prstGeom>
          <a:ln w="12700">
            <a:noFill/>
          </a:ln>
        </p:spPr>
      </p:pic>
      <p:pic>
        <p:nvPicPr>
          <p:cNvPr id="59" name="Graphic 39" descr="Graphic 39"/>
          <p:cNvPicPr/>
          <p:nvPr/>
        </p:nvPicPr>
        <p:blipFill>
          <a:blip r:embed="rId16"/>
          <a:stretch/>
        </p:blipFill>
        <p:spPr>
          <a:xfrm>
            <a:off x="11054880" y="4582080"/>
            <a:ext cx="193680" cy="193680"/>
          </a:xfrm>
          <a:prstGeom prst="rect">
            <a:avLst/>
          </a:prstGeom>
          <a:ln w="12700">
            <a:noFill/>
          </a:ln>
        </p:spPr>
      </p:pic>
      <p:sp>
        <p:nvSpPr>
          <p:cNvPr id="60" name="PlaceHolder 1"/>
          <p:cNvSpPr>
            <a:spLocks noGrp="1"/>
          </p:cNvSpPr>
          <p:nvPr>
            <p:ph type="title"/>
          </p:nvPr>
        </p:nvSpPr>
        <p:spPr>
          <a:xfrm>
            <a:off x="838080" y="1011240"/>
            <a:ext cx="5054040" cy="464760"/>
          </a:xfrm>
          <a:prstGeom prst="rect">
            <a:avLst/>
          </a:prstGeom>
          <a:noFill/>
          <a:ln w="0">
            <a:noFill/>
          </a:ln>
        </p:spPr>
        <p:txBody>
          <a:bodyPr lIns="0" tIns="0" rIns="0" bIns="0" anchor="ctr">
            <a:noAutofit/>
          </a:bodyPr>
          <a:lstStyle/>
          <a:p>
            <a:pPr indent="0">
              <a:buNone/>
            </a:pPr>
            <a:r>
              <a:rPr lang="en-US" sz="4400" b="0" strike="noStrike" spc="-1">
                <a:solidFill>
                  <a:srgbClr val="000000"/>
                </a:solidFill>
                <a:latin typeface="Arial"/>
              </a:rPr>
              <a:t>Click to edit the title text format</a:t>
            </a:r>
          </a:p>
        </p:txBody>
      </p:sp>
      <p:sp>
        <p:nvSpPr>
          <p:cNvPr id="61" name="PlaceHolder 2"/>
          <p:cNvSpPr>
            <a:spLocks noGrp="1"/>
          </p:cNvSpPr>
          <p:nvPr>
            <p:ph type="body"/>
          </p:nvPr>
        </p:nvSpPr>
        <p:spPr>
          <a:xfrm>
            <a:off x="838080" y="1540800"/>
            <a:ext cx="4351320" cy="332280"/>
          </a:xfrm>
          <a:prstGeom prst="rect">
            <a:avLst/>
          </a:prstGeom>
          <a:noFill/>
          <a:ln w="0">
            <a:noFill/>
          </a:ln>
        </p:spPr>
        <p:txBody>
          <a:bodyPr lIns="0" tIns="0" rIns="0" bIns="0" numCol="1" spcCol="38160" anchor="t">
            <a:normAutofit fontScale="10000"/>
          </a:bodyPr>
          <a:lstStyle/>
          <a:p>
            <a:pPr marL="43200" indent="-324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 lvl="1" indent="-32400">
              <a:lnSpc>
                <a:spcPct val="90000"/>
              </a:lnSpc>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 lvl="2" indent="-28800">
              <a:lnSpc>
                <a:spcPct val="90000"/>
              </a:lnSpc>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 lvl="3" indent="-21600">
              <a:lnSpc>
                <a:spcPct val="90000"/>
              </a:lnSpc>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 lvl="4" indent="-21600">
              <a:lnSpc>
                <a:spcPct val="90000"/>
              </a:lnSpc>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 lvl="5" indent="-21600">
              <a:lnSpc>
                <a:spcPct val="90000"/>
              </a:lnSpc>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 lvl="6" indent="-21600">
              <a:lnSpc>
                <a:spcPct val="90000"/>
              </a:lnSpc>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62" name="PlaceHolder 3"/>
          <p:cNvSpPr>
            <a:spLocks noGrp="1"/>
          </p:cNvSpPr>
          <p:nvPr>
            <p:ph type="sldNum" idx="1"/>
          </p:nvPr>
        </p:nvSpPr>
        <p:spPr>
          <a:xfrm>
            <a:off x="11811600" y="6498720"/>
            <a:ext cx="353520" cy="362520"/>
          </a:xfrm>
          <a:prstGeom prst="rect">
            <a:avLst/>
          </a:prstGeom>
          <a:noFill/>
          <a:ln w="0">
            <a:noFill/>
          </a:ln>
        </p:spPr>
        <p:txBody>
          <a:bodyPr lIns="122040" tIns="122040" rIns="122040" bIns="122040" anchor="ctr">
            <a:noAutofit/>
          </a:bodyPr>
          <a:lstStyle>
            <a:lvl1pPr indent="0" algn="r">
              <a:lnSpc>
                <a:spcPct val="100000"/>
              </a:lnSpc>
              <a:buNone/>
              <a:defRPr lang="en-AE" sz="1600" b="0" strike="noStrike" spc="-1">
                <a:solidFill>
                  <a:srgbClr val="9E8CF7"/>
                </a:solidFill>
                <a:latin typeface="Futura PT Book"/>
                <a:ea typeface="Futura PT Book"/>
              </a:defRPr>
            </a:lvl1pPr>
          </a:lstStyle>
          <a:p>
            <a:pPr indent="0" algn="r">
              <a:lnSpc>
                <a:spcPct val="100000"/>
              </a:lnSpc>
              <a:buNone/>
            </a:pPr>
            <a:fld id="{F2A0BFCA-77E5-46F3-BEAE-5C79248F2254}" type="slidenum">
              <a:rPr lang="en-AE" sz="1600" b="0" strike="noStrike" spc="-1">
                <a:solidFill>
                  <a:srgbClr val="9E8CF7"/>
                </a:solidFill>
                <a:latin typeface="Futura PT Book"/>
                <a:ea typeface="Futura PT Book"/>
              </a:rPr>
              <a:t>‹#›</a:t>
            </a:fld>
            <a:endParaRPr lang="en-AE"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1.xml"/><Relationship Id="rId11" Type="http://schemas.openxmlformats.org/officeDocument/2006/relationships/image" Target="../media/image13.png"/><Relationship Id="rId5" Type="http://schemas.openxmlformats.org/officeDocument/2006/relationships/diagramQuickStyle" Target="../diagrams/quickStyle1.xml"/><Relationship Id="rId10" Type="http://schemas.openxmlformats.org/officeDocument/2006/relationships/image" Target="../media/image12.png"/><Relationship Id="rId4" Type="http://schemas.openxmlformats.org/officeDocument/2006/relationships/diagramLayout" Target="../diagrams/layout1.xml"/><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q7bKMHdxtPU"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SSo_EIwHSd4"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17.png"/><Relationship Id="rId10" Type="http://schemas.openxmlformats.org/officeDocument/2006/relationships/image" Target="../media/image26.png"/><Relationship Id="rId4" Type="http://schemas.openxmlformats.org/officeDocument/2006/relationships/image" Target="../media/image16.png"/><Relationship Id="rId9"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FtK65VH5OBg"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amplitude.com/blog/digital-transformation-examples"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www.youtube.com/watch?v=nwgff3bDtnU"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LlhmzVL5bm8"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hyperlink" Target="https://www.youtube.com/watch?v=H881x-zIurY" TargetMode="External"/><Relationship Id="rId4" Type="http://schemas.openxmlformats.org/officeDocument/2006/relationships/hyperlink" Target="https://www.youtube.com/watch?v=GWd0RVyeu_I"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www.youtube.com/watch?v=-CYT4PFV_Hs"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hyperlink" Target="https://www.youtube.com/watch?v=Le46ERPMlWU"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quuu.co/blog/3-reasons-digital-strategy/" TargetMode="External"/><Relationship Id="rId7" Type="http://schemas.openxmlformats.org/officeDocument/2006/relationships/hyperlink" Target="https://www.linkedin.com/pulse/companies-failed-digital-transformation-what-we-can-learn-morgan-1c?trk=articles_directory"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hyperlink" Target="https://www.mckinsey.com/capabilities/operations/our-insights/coca-cola-the-people-first-story-of-a-digital-transformation" TargetMode="External"/><Relationship Id="rId5" Type="http://schemas.openxmlformats.org/officeDocument/2006/relationships/hyperlink" Target="https://whatfix.com/blog/digital-transformation-failures/" TargetMode="External"/><Relationship Id="rId4" Type="http://schemas.openxmlformats.org/officeDocument/2006/relationships/hyperlink" Target="https://www.altexsoft.com/blog/business/digital-transformation-stories-how-starbucks-ikea-walmart-and-sephora-revolutionize-retail-industr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business-essay.com/wal-marts-supply-chain-management-and-technology/"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https://whatfix.com/blog/digital-transformation-examples/"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ounded Rectangle 2"/>
          <p:cNvSpPr/>
          <p:nvPr/>
        </p:nvSpPr>
        <p:spPr>
          <a:xfrm>
            <a:off x="163800" y="5613840"/>
            <a:ext cx="11863440" cy="1050480"/>
          </a:xfrm>
          <a:prstGeom prst="roundRect">
            <a:avLst>
              <a:gd name="adj" fmla="val 3629"/>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p:style>
        <p:txBody>
          <a:bodyPr lIns="90000" tIns="45000" rIns="90000" bIns="45000" anchor="b">
            <a:noAutofit/>
          </a:bodyPr>
          <a:lstStyle/>
          <a:p>
            <a:pPr>
              <a:lnSpc>
                <a:spcPct val="100000"/>
              </a:lnSpc>
            </a:pPr>
            <a:r>
              <a:rPr lang="en-US" sz="2800" b="1" strike="noStrike" spc="-1" dirty="0">
                <a:solidFill>
                  <a:srgbClr val="FFFFFF"/>
                </a:solidFill>
                <a:latin typeface="Bahnschrift"/>
                <a:ea typeface="DejaVu Sans"/>
              </a:rPr>
              <a:t>ADC_03 Introduction to ICT &amp; Entrepreneurship: </a:t>
            </a:r>
            <a:r>
              <a:rPr lang="en-US" sz="2800" b="1" strike="noStrike" spc="-1" dirty="0">
                <a:solidFill>
                  <a:srgbClr val="0D0D0D"/>
                </a:solidFill>
                <a:latin typeface="Bahnschrift"/>
                <a:ea typeface="DejaVu Sans"/>
              </a:rPr>
              <a:t>Digital Disruption </a:t>
            </a:r>
            <a:endParaRPr lang="en-AE" sz="2800" b="0" strike="noStrike" spc="-1" dirty="0">
              <a:solidFill>
                <a:srgbClr val="000000"/>
              </a:solidFill>
              <a:latin typeface="Arial"/>
            </a:endParaRPr>
          </a:p>
          <a:p>
            <a:pPr>
              <a:lnSpc>
                <a:spcPct val="100000"/>
              </a:lnSpc>
            </a:pPr>
            <a:endParaRPr lang="en-AE" sz="1600" b="0" strike="noStrike" spc="-1" dirty="0">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55"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156"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dirty="0">
                <a:solidFill>
                  <a:srgbClr val="6419F5"/>
                </a:solidFill>
                <a:latin typeface="Bahnschrift"/>
                <a:ea typeface="Futura PT Book"/>
              </a:rPr>
              <a:t>How Fast is Technology Growing?</a:t>
            </a:r>
            <a:endParaRPr lang="en-AE" sz="3400" b="0" strike="noStrike" spc="-1" dirty="0">
              <a:solidFill>
                <a:srgbClr val="000000"/>
              </a:solidFill>
              <a:latin typeface="Arial"/>
            </a:endParaRPr>
          </a:p>
        </p:txBody>
      </p:sp>
      <p:sp>
        <p:nvSpPr>
          <p:cNvPr id="157"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58"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pic>
        <p:nvPicPr>
          <p:cNvPr id="159" name="Picture 2"/>
          <p:cNvPicPr/>
          <p:nvPr/>
        </p:nvPicPr>
        <p:blipFill>
          <a:blip r:embed="rId2"/>
          <a:stretch/>
        </p:blipFill>
        <p:spPr>
          <a:xfrm>
            <a:off x="1226160" y="1198440"/>
            <a:ext cx="8537760" cy="480204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61"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162"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How Fast is Technology Growing?</a:t>
            </a:r>
            <a:endParaRPr lang="en-AE" sz="3400" b="0" strike="noStrike" spc="-1">
              <a:solidFill>
                <a:srgbClr val="000000"/>
              </a:solidFill>
              <a:latin typeface="Arial"/>
            </a:endParaRPr>
          </a:p>
        </p:txBody>
      </p:sp>
      <p:sp>
        <p:nvSpPr>
          <p:cNvPr id="163"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64"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65" name="TextBox 1"/>
          <p:cNvSpPr/>
          <p:nvPr/>
        </p:nvSpPr>
        <p:spPr>
          <a:xfrm>
            <a:off x="1011240" y="1249920"/>
            <a:ext cx="10168560" cy="252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333333"/>
              </a:buClr>
              <a:buFont typeface="Wingdings" charset="2"/>
              <a:buChar char=""/>
            </a:pPr>
            <a:r>
              <a:rPr lang="en-US" sz="2000" b="1" strike="noStrike" spc="-1" dirty="0">
                <a:solidFill>
                  <a:srgbClr val="333333"/>
                </a:solidFill>
                <a:latin typeface="Arial"/>
                <a:ea typeface="DejaVu Sans"/>
              </a:rPr>
              <a:t>Moore’s Law: </a:t>
            </a:r>
            <a:r>
              <a:rPr lang="en-US" sz="2000" b="0" strike="noStrike" spc="-1" dirty="0">
                <a:solidFill>
                  <a:srgbClr val="333333"/>
                </a:solidFill>
                <a:latin typeface="Arial"/>
                <a:ea typeface="DejaVu Sans"/>
              </a:rPr>
              <a:t>Technology changes at an exponential rate. </a:t>
            </a:r>
            <a:endParaRPr lang="en-AE" sz="2000" b="0" strike="noStrike" spc="-1" dirty="0">
              <a:solidFill>
                <a:srgbClr val="000000"/>
              </a:solidFill>
              <a:latin typeface="Arial"/>
            </a:endParaRPr>
          </a:p>
          <a:p>
            <a:pPr marL="343080" indent="-343080">
              <a:lnSpc>
                <a:spcPct val="100000"/>
              </a:lnSpc>
              <a:buClr>
                <a:srgbClr val="333333"/>
              </a:buClr>
              <a:buFont typeface="Wingdings" charset="2"/>
              <a:buChar char=""/>
            </a:pPr>
            <a:r>
              <a:rPr lang="en-US" sz="2000" b="1" strike="noStrike" spc="-1" dirty="0" err="1">
                <a:solidFill>
                  <a:srgbClr val="333333"/>
                </a:solidFill>
                <a:latin typeface="Arial"/>
                <a:ea typeface="DejaVu Sans"/>
              </a:rPr>
              <a:t>Martec’s</a:t>
            </a:r>
            <a:r>
              <a:rPr lang="en-US" sz="2000" b="1" strike="noStrike" spc="-1" dirty="0">
                <a:solidFill>
                  <a:srgbClr val="333333"/>
                </a:solidFill>
                <a:latin typeface="Arial"/>
                <a:ea typeface="DejaVu Sans"/>
              </a:rPr>
              <a:t> Law</a:t>
            </a:r>
            <a:r>
              <a:rPr lang="en-US" sz="2000" b="0" strike="noStrike" spc="-1" dirty="0">
                <a:solidFill>
                  <a:srgbClr val="333333"/>
                </a:solidFill>
                <a:latin typeface="Arial"/>
                <a:ea typeface="DejaVu Sans"/>
              </a:rPr>
              <a:t>: Technology changes exponentially, but organizations change logarithmically.</a:t>
            </a:r>
            <a:endParaRPr lang="en-AE" sz="2000" b="0" strike="noStrike" spc="-1" dirty="0">
              <a:solidFill>
                <a:srgbClr val="000000"/>
              </a:solidFill>
              <a:latin typeface="Arial"/>
            </a:endParaRPr>
          </a:p>
          <a:p>
            <a:pPr marL="343080" indent="-343080">
              <a:lnSpc>
                <a:spcPct val="100000"/>
              </a:lnSpc>
              <a:buClr>
                <a:srgbClr val="333333"/>
              </a:buClr>
              <a:buFont typeface="Wingdings" charset="2"/>
              <a:buChar char=""/>
            </a:pPr>
            <a:r>
              <a:rPr lang="en-US" sz="2000" b="0" strike="noStrike" spc="-1" dirty="0">
                <a:solidFill>
                  <a:srgbClr val="333333"/>
                </a:solidFill>
                <a:latin typeface="Arial"/>
                <a:ea typeface="DejaVu Sans"/>
              </a:rPr>
              <a:t>So, how do we manage </a:t>
            </a:r>
            <a:r>
              <a:rPr lang="en-US" sz="2000" b="1" strike="noStrike" spc="-1" dirty="0">
                <a:solidFill>
                  <a:srgbClr val="333333"/>
                </a:solidFill>
                <a:latin typeface="Arial"/>
                <a:ea typeface="DejaVu Sans"/>
              </a:rPr>
              <a:t>relatively slow-changing organizations </a:t>
            </a:r>
            <a:r>
              <a:rPr lang="en-US" sz="2000" b="0" strike="noStrike" spc="-1" dirty="0">
                <a:solidFill>
                  <a:srgbClr val="333333"/>
                </a:solidFill>
                <a:latin typeface="Arial"/>
                <a:ea typeface="DejaVu Sans"/>
              </a:rPr>
              <a:t>in a </a:t>
            </a:r>
            <a:r>
              <a:rPr lang="en-US" sz="2000" b="1" strike="noStrike" spc="-1" dirty="0">
                <a:solidFill>
                  <a:srgbClr val="333333"/>
                </a:solidFill>
                <a:latin typeface="Arial"/>
                <a:ea typeface="DejaVu Sans"/>
              </a:rPr>
              <a:t>rapidly changing technological environment</a:t>
            </a:r>
            <a:r>
              <a:rPr lang="en-US" sz="2000" b="0" strike="noStrike" spc="-1" dirty="0">
                <a:solidFill>
                  <a:srgbClr val="333333"/>
                </a:solidFill>
                <a:latin typeface="Arial"/>
                <a:ea typeface="DejaVu Sans"/>
              </a:rPr>
              <a:t>?</a:t>
            </a:r>
            <a:endParaRPr lang="en-AE" sz="2000" b="0" strike="noStrike" spc="-1" dirty="0">
              <a:solidFill>
                <a:srgbClr val="000000"/>
              </a:solidFill>
              <a:latin typeface="Arial"/>
            </a:endParaRPr>
          </a:p>
          <a:p>
            <a:pPr>
              <a:lnSpc>
                <a:spcPct val="100000"/>
              </a:lnSpc>
            </a:pPr>
            <a:endParaRPr lang="en-AE" sz="2000" b="0" strike="noStrike" spc="-1" dirty="0">
              <a:solidFill>
                <a:srgbClr val="000000"/>
              </a:solidFill>
              <a:latin typeface="Arial"/>
            </a:endParaRPr>
          </a:p>
          <a:p>
            <a:pPr>
              <a:lnSpc>
                <a:spcPct val="100000"/>
              </a:lnSpc>
            </a:pPr>
            <a:endParaRPr lang="en-AE" sz="2000" b="0" strike="noStrike" spc="-1" dirty="0">
              <a:solidFill>
                <a:srgbClr val="000000"/>
              </a:solidFill>
              <a:latin typeface="Arial"/>
            </a:endParaRPr>
          </a:p>
          <a:p>
            <a:pPr>
              <a:lnSpc>
                <a:spcPct val="100000"/>
              </a:lnSpc>
            </a:pPr>
            <a:endParaRPr lang="en-AE" sz="2000" b="0" strike="noStrike" spc="-1" dirty="0">
              <a:solidFill>
                <a:srgbClr val="000000"/>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67"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168" name="PURPOSE"/>
          <p:cNvSpPr/>
          <p:nvPr/>
        </p:nvSpPr>
        <p:spPr>
          <a:xfrm>
            <a:off x="725760" y="492480"/>
            <a:ext cx="561384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Digital Transformation :</a:t>
            </a:r>
            <a:endParaRPr lang="en-AE" sz="3400" b="0" strike="noStrike" spc="-1">
              <a:solidFill>
                <a:srgbClr val="000000"/>
              </a:solidFill>
              <a:latin typeface="Arial"/>
            </a:endParaRPr>
          </a:p>
        </p:txBody>
      </p:sp>
      <p:sp>
        <p:nvSpPr>
          <p:cNvPr id="169"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70"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71" name="TextBox 1"/>
          <p:cNvSpPr/>
          <p:nvPr/>
        </p:nvSpPr>
        <p:spPr>
          <a:xfrm>
            <a:off x="1011240" y="1249920"/>
            <a:ext cx="10168560" cy="69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pic>
        <p:nvPicPr>
          <p:cNvPr id="172" name="Picture 7" descr="Timeline&#10;&#10;Description automatically generated"/>
          <p:cNvPicPr/>
          <p:nvPr/>
        </p:nvPicPr>
        <p:blipFill>
          <a:blip r:embed="rId2"/>
          <a:stretch/>
        </p:blipFill>
        <p:spPr>
          <a:xfrm>
            <a:off x="2227680" y="1392840"/>
            <a:ext cx="6180480" cy="453060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74"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175"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API Economy:</a:t>
            </a:r>
            <a:endParaRPr lang="en-AE" sz="3400" b="0" strike="noStrike" spc="-1">
              <a:solidFill>
                <a:srgbClr val="000000"/>
              </a:solidFill>
              <a:latin typeface="Arial"/>
            </a:endParaRPr>
          </a:p>
        </p:txBody>
      </p:sp>
      <p:sp>
        <p:nvSpPr>
          <p:cNvPr id="176"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77"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78" name="TextBox 1"/>
          <p:cNvSpPr/>
          <p:nvPr/>
        </p:nvSpPr>
        <p:spPr>
          <a:xfrm>
            <a:off x="1011240" y="1249920"/>
            <a:ext cx="10168560" cy="3443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Application Programming Interfaces (APIs) </a:t>
            </a:r>
            <a:endParaRPr lang="en-AE" sz="2000" b="0" strike="noStrike" spc="-1">
              <a:solidFill>
                <a:srgbClr val="000000"/>
              </a:solidFill>
              <a:latin typeface="Arial"/>
            </a:endParaRPr>
          </a:p>
          <a:p>
            <a:pPr marL="343080" indent="-343080">
              <a:lnSpc>
                <a:spcPct val="100000"/>
              </a:lnSpc>
              <a:buClr>
                <a:srgbClr val="333333"/>
              </a:buClr>
              <a:buFont typeface="Wingdings" charset="2"/>
              <a:buChar char=""/>
            </a:pPr>
            <a:r>
              <a:rPr lang="en-US" sz="2000" b="1" strike="noStrike" spc="-1">
                <a:solidFill>
                  <a:srgbClr val="333333"/>
                </a:solidFill>
                <a:latin typeface="Arial"/>
                <a:ea typeface="DejaVu Sans"/>
              </a:rPr>
              <a:t>API Economy </a:t>
            </a:r>
            <a:r>
              <a:rPr lang="en-US" sz="2000" b="0" strike="noStrike" spc="-1">
                <a:solidFill>
                  <a:srgbClr val="333333"/>
                </a:solidFill>
                <a:latin typeface="Arial"/>
                <a:ea typeface="DejaVu Sans"/>
              </a:rPr>
              <a:t>(also known as API-driven economy) simply refers to the exchange of value between consumers and providers through APIs. </a:t>
            </a:r>
            <a:endParaRPr lang="en-AE" sz="2000" b="0" strike="noStrike" spc="-1">
              <a:solidFill>
                <a:srgbClr val="000000"/>
              </a:solidFill>
              <a:latin typeface="Arial"/>
            </a:endParaRPr>
          </a:p>
          <a:p>
            <a:pPr marL="343080" indent="-343080">
              <a:lnSpc>
                <a:spcPct val="100000"/>
              </a:lnSpc>
              <a:buClr>
                <a:srgbClr val="333333"/>
              </a:buClr>
              <a:buFont typeface="Wingdings" charset="2"/>
              <a:buChar char=""/>
            </a:pPr>
            <a:r>
              <a:rPr lang="en-US" sz="2000" b="1" strike="noStrike" spc="-1">
                <a:solidFill>
                  <a:srgbClr val="333333"/>
                </a:solidFill>
                <a:latin typeface="Arial"/>
                <a:ea typeface="DejaVu Sans"/>
              </a:rPr>
              <a:t>API Economy Examples</a:t>
            </a:r>
            <a:endParaRPr lang="en-AE" sz="2000" b="0" strike="noStrike" spc="-1">
              <a:solidFill>
                <a:srgbClr val="000000"/>
              </a:solidFill>
              <a:latin typeface="Arial"/>
            </a:endParaRPr>
          </a:p>
          <a:p>
            <a:pPr marL="800280" lvl="1" indent="-343080">
              <a:lnSpc>
                <a:spcPct val="100000"/>
              </a:lnSpc>
              <a:buClr>
                <a:srgbClr val="333333"/>
              </a:buClr>
              <a:buFont typeface="Wingdings" charset="2"/>
              <a:buChar char=""/>
            </a:pPr>
            <a:r>
              <a:rPr lang="en-US" sz="2000" b="0" strike="noStrike" spc="-1">
                <a:solidFill>
                  <a:srgbClr val="333333"/>
                </a:solidFill>
                <a:latin typeface="Arial"/>
                <a:ea typeface="DejaVu Sans"/>
              </a:rPr>
              <a:t>Take </a:t>
            </a:r>
            <a:r>
              <a:rPr lang="en-US" sz="2000" b="1" strike="noStrike" spc="-1">
                <a:solidFill>
                  <a:srgbClr val="333333"/>
                </a:solidFill>
                <a:latin typeface="Arial"/>
                <a:ea typeface="DejaVu Sans"/>
              </a:rPr>
              <a:t>Uber</a:t>
            </a:r>
            <a:r>
              <a:rPr lang="en-US" sz="2000" b="0" strike="noStrike" spc="-1">
                <a:solidFill>
                  <a:srgbClr val="333333"/>
                </a:solidFill>
                <a:latin typeface="Arial"/>
                <a:ea typeface="DejaVu Sans"/>
              </a:rPr>
              <a:t>, for example. This simple mobile app disrupted the entire </a:t>
            </a:r>
            <a:r>
              <a:rPr lang="en-US" sz="2000" b="1" strike="noStrike" spc="-1">
                <a:solidFill>
                  <a:srgbClr val="333333"/>
                </a:solidFill>
                <a:latin typeface="Arial"/>
                <a:ea typeface="DejaVu Sans"/>
              </a:rPr>
              <a:t>transportation industry</a:t>
            </a:r>
            <a:r>
              <a:rPr lang="en-US" sz="2000" b="0" strike="noStrike" spc="-1">
                <a:solidFill>
                  <a:srgbClr val="333333"/>
                </a:solidFill>
                <a:latin typeface="Arial"/>
                <a:ea typeface="DejaVu Sans"/>
              </a:rPr>
              <a:t> by combining public APIs with their proprietary processes. This ride-sharing company started by </a:t>
            </a:r>
            <a:r>
              <a:rPr lang="en-US" sz="2000" b="1" strike="noStrike" spc="-1">
                <a:solidFill>
                  <a:srgbClr val="333333"/>
                </a:solidFill>
                <a:latin typeface="Arial"/>
                <a:ea typeface="DejaVu Sans"/>
              </a:rPr>
              <a:t>consuming the API of Google Maps</a:t>
            </a:r>
            <a:r>
              <a:rPr lang="en-US" sz="2000" b="0" strike="noStrike" spc="-1">
                <a:solidFill>
                  <a:srgbClr val="333333"/>
                </a:solidFill>
                <a:latin typeface="Arial"/>
                <a:ea typeface="DejaVu Sans"/>
              </a:rPr>
              <a:t> without having to build its own mapping system.</a:t>
            </a:r>
            <a:endParaRPr lang="en-AE" sz="2000" b="0" strike="noStrike" spc="-1">
              <a:solidFill>
                <a:srgbClr val="000000"/>
              </a:solidFill>
              <a:latin typeface="Arial"/>
            </a:endParaRPr>
          </a:p>
          <a:p>
            <a:pPr marL="800280" lvl="1" indent="-343080">
              <a:lnSpc>
                <a:spcPct val="100000"/>
              </a:lnSpc>
              <a:buClr>
                <a:srgbClr val="333333"/>
              </a:buClr>
              <a:buFont typeface="Wingdings" charset="2"/>
              <a:buChar char=""/>
            </a:pPr>
            <a:r>
              <a:rPr lang="en-US" sz="2000" b="0" strike="noStrike" spc="-1">
                <a:solidFill>
                  <a:srgbClr val="333333"/>
                </a:solidFill>
                <a:latin typeface="Arial"/>
                <a:ea typeface="DejaVu Sans"/>
              </a:rPr>
              <a:t>Another example is </a:t>
            </a:r>
            <a:r>
              <a:rPr lang="en-US" sz="2000" b="1" strike="noStrike" spc="-1">
                <a:solidFill>
                  <a:srgbClr val="333333"/>
                </a:solidFill>
                <a:latin typeface="Arial"/>
                <a:ea typeface="DejaVu Sans"/>
              </a:rPr>
              <a:t>McDonald’s partnering with Uber Eats</a:t>
            </a:r>
            <a:r>
              <a:rPr lang="en-US" sz="2000" b="0" strike="noStrike" spc="-1">
                <a:solidFill>
                  <a:srgbClr val="333333"/>
                </a:solidFill>
                <a:latin typeface="Arial"/>
                <a:ea typeface="DejaVu Sans"/>
              </a:rPr>
              <a:t> to get food delivered to hungry customers without deploying its own </a:t>
            </a:r>
            <a:r>
              <a:rPr lang="en-US" sz="2000" b="1" strike="noStrike" spc="-1">
                <a:solidFill>
                  <a:srgbClr val="333333"/>
                </a:solidFill>
                <a:latin typeface="Arial"/>
                <a:ea typeface="DejaVu Sans"/>
              </a:rPr>
              <a:t>delivery services</a:t>
            </a:r>
            <a:r>
              <a:rPr lang="en-US" sz="2000" b="0" strike="noStrike" spc="-1">
                <a:solidFill>
                  <a:srgbClr val="333333"/>
                </a:solidFill>
                <a:latin typeface="Arial"/>
                <a:ea typeface="DejaVu Sans"/>
              </a:rPr>
              <a:t>.</a:t>
            </a: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80"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181"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API Economy:</a:t>
            </a:r>
            <a:endParaRPr lang="en-AE" sz="3400" b="0" strike="noStrike" spc="-1">
              <a:solidFill>
                <a:srgbClr val="000000"/>
              </a:solidFill>
              <a:latin typeface="Arial"/>
            </a:endParaRPr>
          </a:p>
        </p:txBody>
      </p:sp>
      <p:sp>
        <p:nvSpPr>
          <p:cNvPr id="182"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83"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84" name="TextBox 1"/>
          <p:cNvSpPr/>
          <p:nvPr/>
        </p:nvSpPr>
        <p:spPr>
          <a:xfrm>
            <a:off x="978840" y="1148040"/>
            <a:ext cx="10168560" cy="4053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The API Economy has </a:t>
            </a:r>
            <a:r>
              <a:rPr lang="en-US" sz="2000" b="1" strike="noStrike" spc="-1">
                <a:solidFill>
                  <a:srgbClr val="333333"/>
                </a:solidFill>
                <a:latin typeface="Arial"/>
                <a:ea typeface="DejaVu Sans"/>
              </a:rPr>
              <a:t>enabled organizations to transform new ways to create value and extend their services</a:t>
            </a:r>
            <a:r>
              <a:rPr lang="en-US" sz="2000" b="0" strike="noStrike" spc="-1">
                <a:solidFill>
                  <a:srgbClr val="333333"/>
                </a:solidFill>
                <a:latin typeface="Arial"/>
                <a:ea typeface="DejaVu Sans"/>
              </a:rPr>
              <a:t>. </a:t>
            </a:r>
            <a:endParaRPr lang="en-AE" sz="2000" b="0" strike="noStrike" spc="-1">
              <a:solidFill>
                <a:srgbClr val="000000"/>
              </a:solidFill>
              <a:latin typeface="Arial"/>
            </a:endParaRPr>
          </a:p>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Successful organizations that participate in the API Economy gain many benefits:</a:t>
            </a:r>
            <a:endParaRPr lang="en-AE" sz="2000" b="0" strike="noStrike" spc="-1">
              <a:solidFill>
                <a:srgbClr val="000000"/>
              </a:solidFill>
              <a:latin typeface="Arial"/>
            </a:endParaRPr>
          </a:p>
          <a:p>
            <a:pPr marL="800280" lvl="1" indent="-343080">
              <a:lnSpc>
                <a:spcPct val="100000"/>
              </a:lnSpc>
              <a:buClr>
                <a:srgbClr val="333333"/>
              </a:buClr>
              <a:buFont typeface="Wingdings" charset="2"/>
              <a:buChar char=""/>
            </a:pPr>
            <a:r>
              <a:rPr lang="en-US" sz="2000" b="1" strike="noStrike" spc="-1">
                <a:solidFill>
                  <a:srgbClr val="333333"/>
                </a:solidFill>
                <a:latin typeface="Arial"/>
                <a:ea typeface="DejaVu Sans"/>
              </a:rPr>
              <a:t>Improved customer experience</a:t>
            </a:r>
            <a:endParaRPr lang="en-AE" sz="2000" b="0" strike="noStrike" spc="-1">
              <a:solidFill>
                <a:srgbClr val="000000"/>
              </a:solidFill>
              <a:latin typeface="Arial"/>
            </a:endParaRPr>
          </a:p>
          <a:p>
            <a:pPr marL="800280" lvl="1" indent="-343080">
              <a:lnSpc>
                <a:spcPct val="100000"/>
              </a:lnSpc>
              <a:buClr>
                <a:srgbClr val="333333"/>
              </a:buClr>
              <a:buFont typeface="Wingdings" charset="2"/>
              <a:buChar char=""/>
            </a:pPr>
            <a:r>
              <a:rPr lang="en-US" sz="2000" b="1" strike="noStrike" spc="-1">
                <a:solidFill>
                  <a:srgbClr val="333333"/>
                </a:solidFill>
                <a:latin typeface="Arial"/>
                <a:ea typeface="DejaVu Sans"/>
              </a:rPr>
              <a:t>Continuous innovation</a:t>
            </a:r>
            <a:endParaRPr lang="en-AE" sz="2000" b="0" strike="noStrike" spc="-1">
              <a:solidFill>
                <a:srgbClr val="000000"/>
              </a:solidFill>
              <a:latin typeface="Arial"/>
            </a:endParaRPr>
          </a:p>
          <a:p>
            <a:pPr marL="800280" lvl="1" indent="-343080">
              <a:lnSpc>
                <a:spcPct val="100000"/>
              </a:lnSpc>
              <a:buClr>
                <a:srgbClr val="333333"/>
              </a:buClr>
              <a:buFont typeface="Wingdings" charset="2"/>
              <a:buChar char=""/>
            </a:pPr>
            <a:r>
              <a:rPr lang="en-US" sz="2000" b="1" strike="noStrike" spc="-1">
                <a:solidFill>
                  <a:srgbClr val="333333"/>
                </a:solidFill>
                <a:latin typeface="Arial"/>
                <a:ea typeface="DejaVu Sans"/>
              </a:rPr>
              <a:t>Increased efficiency</a:t>
            </a:r>
            <a:r>
              <a:rPr lang="en-US" sz="2000" b="0" strike="noStrike" spc="-1">
                <a:solidFill>
                  <a:srgbClr val="333333"/>
                </a:solidFill>
                <a:latin typeface="Arial"/>
                <a:ea typeface="DejaVu Sans"/>
              </a:rPr>
              <a:t>: Participants in the API Economy focus on making their digital assets readily accessible. This makes it easier for all participants to develop unique products, services and functionality quickly and with less cost.</a:t>
            </a:r>
            <a:endParaRPr lang="en-AE" sz="2000" b="0" strike="noStrike" spc="-1">
              <a:solidFill>
                <a:srgbClr val="000000"/>
              </a:solidFill>
              <a:latin typeface="Arial"/>
            </a:endParaRPr>
          </a:p>
          <a:p>
            <a:pPr marL="800280" lvl="1" indent="-343080">
              <a:lnSpc>
                <a:spcPct val="100000"/>
              </a:lnSpc>
              <a:buClr>
                <a:srgbClr val="333333"/>
              </a:buClr>
              <a:buFont typeface="Wingdings" charset="2"/>
              <a:buChar char=""/>
            </a:pPr>
            <a:r>
              <a:rPr lang="en-US" sz="2000" b="1" strike="noStrike" spc="-1">
                <a:solidFill>
                  <a:srgbClr val="333333"/>
                </a:solidFill>
                <a:latin typeface="Arial"/>
                <a:ea typeface="DejaVu Sans"/>
              </a:rPr>
              <a:t>Fast delivery</a:t>
            </a:r>
            <a:r>
              <a:rPr lang="en-US" sz="2000" b="0" strike="noStrike" spc="-1">
                <a:solidFill>
                  <a:srgbClr val="333333"/>
                </a:solidFill>
                <a:latin typeface="Arial"/>
                <a:ea typeface="DejaVu Sans"/>
              </a:rPr>
              <a:t>: having open, modern industry-accepted development tools means it’s faster to build and bring products to market and to realize new opportunities for revenue more quickly.</a:t>
            </a: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pic>
        <p:nvPicPr>
          <p:cNvPr id="185" name="Picture 2" descr="What is an API? and What is the API Economy? - API Connect"/>
          <p:cNvPicPr/>
          <p:nvPr/>
        </p:nvPicPr>
        <p:blipFill>
          <a:blip r:embed="rId3"/>
          <a:stretch/>
        </p:blipFill>
        <p:spPr>
          <a:xfrm>
            <a:off x="6982560" y="4402080"/>
            <a:ext cx="2800080" cy="188532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87"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188"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API Economy:</a:t>
            </a:r>
            <a:endParaRPr lang="en-AE" sz="3400" b="0" strike="noStrike" spc="-1">
              <a:solidFill>
                <a:srgbClr val="000000"/>
              </a:solidFill>
              <a:latin typeface="Arial"/>
            </a:endParaRPr>
          </a:p>
        </p:txBody>
      </p:sp>
      <p:sp>
        <p:nvSpPr>
          <p:cNvPr id="189"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90"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graphicFrame>
        <p:nvGraphicFramePr>
          <p:cNvPr id="2" name="Diagram1"/>
          <p:cNvGraphicFramePr/>
          <p:nvPr>
            <p:extLst>
              <p:ext uri="{D42A27DB-BD31-4B8C-83A1-F6EECF244321}">
                <p14:modId xmlns:p14="http://schemas.microsoft.com/office/powerpoint/2010/main" val="2887410973"/>
              </p:ext>
            </p:extLst>
          </p:nvPr>
        </p:nvGraphicFramePr>
        <p:xfrm>
          <a:off x="706320" y="1985760"/>
          <a:ext cx="5234400" cy="288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1" name="Picture 8"/>
          <p:cNvPicPr/>
          <p:nvPr/>
        </p:nvPicPr>
        <p:blipFill>
          <a:blip r:embed="rId8"/>
          <a:stretch/>
        </p:blipFill>
        <p:spPr>
          <a:xfrm>
            <a:off x="6562440" y="1975320"/>
            <a:ext cx="2363040" cy="738000"/>
          </a:xfrm>
          <a:prstGeom prst="rect">
            <a:avLst/>
          </a:prstGeom>
          <a:ln w="0">
            <a:noFill/>
          </a:ln>
        </p:spPr>
      </p:pic>
      <p:pic>
        <p:nvPicPr>
          <p:cNvPr id="192" name="Picture 9"/>
          <p:cNvPicPr/>
          <p:nvPr/>
        </p:nvPicPr>
        <p:blipFill>
          <a:blip r:embed="rId9"/>
          <a:srcRect t="34180" b="35768"/>
          <a:stretch/>
        </p:blipFill>
        <p:spPr>
          <a:xfrm>
            <a:off x="6834960" y="3357000"/>
            <a:ext cx="2296800" cy="460080"/>
          </a:xfrm>
          <a:prstGeom prst="rect">
            <a:avLst/>
          </a:prstGeom>
          <a:ln w="0">
            <a:noFill/>
          </a:ln>
        </p:spPr>
      </p:pic>
      <p:pic>
        <p:nvPicPr>
          <p:cNvPr id="193" name="Picture 11"/>
          <p:cNvPicPr/>
          <p:nvPr/>
        </p:nvPicPr>
        <p:blipFill>
          <a:blip r:embed="rId10"/>
          <a:stretch/>
        </p:blipFill>
        <p:spPr>
          <a:xfrm>
            <a:off x="8998920" y="1580760"/>
            <a:ext cx="1775520" cy="1775520"/>
          </a:xfrm>
          <a:prstGeom prst="rect">
            <a:avLst/>
          </a:prstGeom>
          <a:ln w="0">
            <a:noFill/>
          </a:ln>
        </p:spPr>
      </p:pic>
      <p:pic>
        <p:nvPicPr>
          <p:cNvPr id="194" name="Picture 12"/>
          <p:cNvPicPr/>
          <p:nvPr/>
        </p:nvPicPr>
        <p:blipFill>
          <a:blip r:embed="rId11"/>
          <a:srcRect t="30565" b="32973"/>
          <a:stretch/>
        </p:blipFill>
        <p:spPr>
          <a:xfrm>
            <a:off x="8089920" y="3990960"/>
            <a:ext cx="2251800" cy="820800"/>
          </a:xfrm>
          <a:prstGeom prst="rect">
            <a:avLst/>
          </a:prstGeom>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96"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197"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API Economy:</a:t>
            </a:r>
            <a:endParaRPr lang="en-AE" sz="3400" b="0" strike="noStrike" spc="-1">
              <a:solidFill>
                <a:srgbClr val="000000"/>
              </a:solidFill>
              <a:latin typeface="Arial"/>
            </a:endParaRPr>
          </a:p>
        </p:txBody>
      </p:sp>
      <p:sp>
        <p:nvSpPr>
          <p:cNvPr id="198"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99"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200" name="TextBox 1"/>
          <p:cNvSpPr/>
          <p:nvPr/>
        </p:nvSpPr>
        <p:spPr>
          <a:xfrm>
            <a:off x="725760" y="1788480"/>
            <a:ext cx="4230000" cy="1614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Airbnb vs Hotel Industry</a:t>
            </a:r>
            <a:endParaRPr lang="en-AE" sz="2000" b="0" strike="noStrike" spc="-1">
              <a:solidFill>
                <a:srgbClr val="000000"/>
              </a:solidFill>
              <a:latin typeface="Arial"/>
            </a:endParaRPr>
          </a:p>
          <a:p>
            <a:pPr marL="343080" indent="-343080">
              <a:lnSpc>
                <a:spcPct val="100000"/>
              </a:lnSpc>
              <a:buClr>
                <a:srgbClr val="333333"/>
              </a:buClr>
              <a:buFont typeface="Wingdings" charset="2"/>
              <a:buChar char=""/>
            </a:pPr>
            <a:r>
              <a:rPr lang="en-US" sz="2000" b="1" strike="noStrike" spc="-1">
                <a:solidFill>
                  <a:srgbClr val="333333"/>
                </a:solidFill>
                <a:latin typeface="Arial"/>
                <a:ea typeface="DejaVu Sans"/>
              </a:rPr>
              <a:t>Is it because of price? Why Airbnb is cheaper usually?</a:t>
            </a: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pic>
        <p:nvPicPr>
          <p:cNvPr id="201" name="Content Placeholder 6" descr="Chart, line chart&#10;&#10;Description automatically generated"/>
          <p:cNvPicPr/>
          <p:nvPr/>
        </p:nvPicPr>
        <p:blipFill>
          <a:blip r:embed="rId3"/>
          <a:stretch/>
        </p:blipFill>
        <p:spPr>
          <a:xfrm>
            <a:off x="4758480" y="1627560"/>
            <a:ext cx="5709240" cy="3196800"/>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203"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204"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AI and Machine Learning:</a:t>
            </a:r>
            <a:endParaRPr lang="en-AE" sz="3400" b="0" strike="noStrike" spc="-1">
              <a:solidFill>
                <a:srgbClr val="000000"/>
              </a:solidFill>
              <a:latin typeface="Arial"/>
            </a:endParaRPr>
          </a:p>
        </p:txBody>
      </p:sp>
      <p:sp>
        <p:nvSpPr>
          <p:cNvPr id="205"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206" name="TextBox 1"/>
          <p:cNvSpPr/>
          <p:nvPr/>
        </p:nvSpPr>
        <p:spPr>
          <a:xfrm>
            <a:off x="978840" y="1148040"/>
            <a:ext cx="9579960" cy="5578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Machines are beginning to build human-like capabilities. </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1" strike="noStrike" spc="-1">
                <a:solidFill>
                  <a:srgbClr val="000000"/>
                </a:solidFill>
                <a:latin typeface="Arial"/>
                <a:ea typeface="DejaVu Sans"/>
              </a:rPr>
              <a:t>AI is a system that is able to exhibit traits of human intelligence </a:t>
            </a:r>
            <a:r>
              <a:rPr lang="en-US" sz="2000" b="0" strike="noStrike" spc="-1">
                <a:solidFill>
                  <a:srgbClr val="000000"/>
                </a:solidFill>
                <a:latin typeface="Arial"/>
                <a:ea typeface="DejaVu Sans"/>
              </a:rPr>
              <a:t>like </a:t>
            </a:r>
            <a:r>
              <a:rPr lang="en-US" sz="2000" b="1" strike="noStrike" spc="-1">
                <a:solidFill>
                  <a:srgbClr val="000000"/>
                </a:solidFill>
                <a:latin typeface="Arial"/>
                <a:ea typeface="DejaVu Sans"/>
              </a:rPr>
              <a:t>reasoning</a:t>
            </a:r>
            <a:r>
              <a:rPr lang="en-US" sz="2000" b="0" strike="noStrike" spc="-1">
                <a:solidFill>
                  <a:srgbClr val="000000"/>
                </a:solidFill>
                <a:latin typeface="Arial"/>
                <a:ea typeface="DejaVu Sans"/>
              </a:rPr>
              <a:t>, </a:t>
            </a:r>
            <a:r>
              <a:rPr lang="en-US" sz="2000" b="1" strike="noStrike" spc="-1">
                <a:solidFill>
                  <a:srgbClr val="000000"/>
                </a:solidFill>
                <a:latin typeface="Arial"/>
                <a:ea typeface="DejaVu Sans"/>
              </a:rPr>
              <a:t>learning from experience </a:t>
            </a:r>
            <a:r>
              <a:rPr lang="en-US" sz="2000" b="0" strike="noStrike" spc="-1">
                <a:solidFill>
                  <a:srgbClr val="000000"/>
                </a:solidFill>
                <a:latin typeface="Arial"/>
                <a:ea typeface="DejaVu Sans"/>
              </a:rPr>
              <a:t>or i</a:t>
            </a:r>
            <a:r>
              <a:rPr lang="en-US" sz="2000" b="1" strike="noStrike" spc="-1">
                <a:solidFill>
                  <a:srgbClr val="000000"/>
                </a:solidFill>
                <a:latin typeface="Arial"/>
                <a:ea typeface="DejaVu Sans"/>
              </a:rPr>
              <a:t>nteracting with humans in natural language</a:t>
            </a:r>
            <a:r>
              <a:rPr lang="en-US" sz="2000" b="0" strike="noStrike" spc="-1">
                <a:solidFill>
                  <a:srgbClr val="000000"/>
                </a:solidFill>
                <a:latin typeface="Arial"/>
                <a:ea typeface="DejaVu Sans"/>
              </a:rPr>
              <a:t>.</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1" strike="noStrike" spc="-1">
                <a:solidFill>
                  <a:srgbClr val="000000"/>
                </a:solidFill>
                <a:latin typeface="Arial"/>
                <a:ea typeface="DejaVu Sans"/>
              </a:rPr>
              <a:t>AI Ingredients:</a:t>
            </a:r>
            <a:endParaRPr lang="en-AE" sz="2000" b="0" strike="noStrike" spc="-1">
              <a:solidFill>
                <a:srgbClr val="000000"/>
              </a:solidFill>
              <a:latin typeface="Arial"/>
            </a:endParaRPr>
          </a:p>
          <a:p>
            <a:pPr marL="800280" lvl="1" indent="-343080">
              <a:lnSpc>
                <a:spcPct val="100000"/>
              </a:lnSpc>
              <a:buClr>
                <a:srgbClr val="000000"/>
              </a:buClr>
              <a:buFont typeface="Wingdings" charset="2"/>
              <a:buChar char=""/>
            </a:pPr>
            <a:r>
              <a:rPr lang="en-US" sz="2000" b="1" strike="noStrike" spc="-1">
                <a:solidFill>
                  <a:srgbClr val="000000"/>
                </a:solidFill>
                <a:latin typeface="Arial"/>
                <a:ea typeface="DejaVu Sans"/>
              </a:rPr>
              <a:t>Processing power  - IBM Deep Blue</a:t>
            </a:r>
            <a:endParaRPr lang="en-AE" sz="2000" b="0" strike="noStrike" spc="-1">
              <a:solidFill>
                <a:srgbClr val="000000"/>
              </a:solidFill>
              <a:latin typeface="Arial"/>
            </a:endParaRPr>
          </a:p>
          <a:p>
            <a:pPr marL="800280" lvl="1" indent="-343080">
              <a:lnSpc>
                <a:spcPct val="100000"/>
              </a:lnSpc>
              <a:buClr>
                <a:srgbClr val="000000"/>
              </a:buClr>
              <a:buFont typeface="Wingdings" charset="2"/>
              <a:buChar char=""/>
            </a:pPr>
            <a:r>
              <a:rPr lang="en-US" sz="2000" b="1" strike="noStrike" spc="-1">
                <a:solidFill>
                  <a:srgbClr val="000000"/>
                </a:solidFill>
                <a:latin typeface="Arial"/>
                <a:ea typeface="DejaVu Sans"/>
              </a:rPr>
              <a:t>lots of available data, </a:t>
            </a:r>
            <a:endParaRPr lang="en-AE" sz="2000" b="0" strike="noStrike" spc="-1">
              <a:solidFill>
                <a:srgbClr val="000000"/>
              </a:solidFill>
              <a:latin typeface="Arial"/>
            </a:endParaRPr>
          </a:p>
          <a:p>
            <a:pPr marL="800280" lvl="1" indent="-343080">
              <a:lnSpc>
                <a:spcPct val="100000"/>
              </a:lnSpc>
              <a:buClr>
                <a:srgbClr val="000000"/>
              </a:buClr>
              <a:buFont typeface="Wingdings" charset="2"/>
              <a:buChar char=""/>
            </a:pPr>
            <a:r>
              <a:rPr lang="en-US" sz="2000" b="1" strike="noStrike" spc="-1">
                <a:solidFill>
                  <a:srgbClr val="000000"/>
                </a:solidFill>
                <a:latin typeface="Arial"/>
                <a:ea typeface="DejaVu Sans"/>
              </a:rPr>
              <a:t>and last but not least, set of techniques and algorithms</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1" strike="noStrike" spc="-1">
                <a:solidFill>
                  <a:srgbClr val="000000"/>
                </a:solidFill>
                <a:latin typeface="Arial"/>
                <a:ea typeface="DejaVu Sans"/>
              </a:rPr>
              <a:t>It should not be an explicit procedure.</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1" strike="noStrike" spc="-1">
                <a:solidFill>
                  <a:srgbClr val="000000"/>
                </a:solidFill>
                <a:latin typeface="Arial"/>
                <a:ea typeface="DejaVu Sans"/>
              </a:rPr>
              <a:t>For example</a:t>
            </a:r>
            <a:r>
              <a:rPr lang="en-US" sz="2000" b="0" strike="noStrike" spc="-1">
                <a:solidFill>
                  <a:srgbClr val="000000"/>
                </a:solidFill>
                <a:latin typeface="Arial"/>
                <a:ea typeface="DejaVu Sans"/>
              </a:rPr>
              <a:t>, one that describes all the criteria to </a:t>
            </a:r>
            <a:r>
              <a:rPr lang="en-US" sz="2000" b="1" strike="noStrike" spc="-1">
                <a:solidFill>
                  <a:srgbClr val="000000"/>
                </a:solidFill>
                <a:latin typeface="Arial"/>
                <a:ea typeface="DejaVu Sans"/>
              </a:rPr>
              <a:t>recognize a bird in a picture</a:t>
            </a:r>
            <a:r>
              <a:rPr lang="en-US" sz="2000" b="0" strike="noStrike" spc="-1">
                <a:solidFill>
                  <a:srgbClr val="000000"/>
                </a:solidFill>
                <a:latin typeface="Arial"/>
                <a:ea typeface="DejaVu Sans"/>
              </a:rPr>
              <a:t>. Try to write such a list, you'll see how difficult it is. So, on the contrary, we need to </a:t>
            </a:r>
            <a:r>
              <a:rPr lang="en-US" sz="2000" b="1" strike="noStrike" spc="-1">
                <a:solidFill>
                  <a:srgbClr val="000000"/>
                </a:solidFill>
                <a:latin typeface="Arial"/>
                <a:ea typeface="DejaVu Sans"/>
              </a:rPr>
              <a:t>write algorithms </a:t>
            </a:r>
            <a:r>
              <a:rPr lang="en-US" sz="2000" b="0" strike="noStrike" spc="-1">
                <a:solidFill>
                  <a:srgbClr val="000000"/>
                </a:solidFill>
                <a:latin typeface="Arial"/>
                <a:ea typeface="DejaVu Sans"/>
              </a:rPr>
              <a:t>capable of looking at thousands of bird pictures and </a:t>
            </a:r>
            <a:r>
              <a:rPr lang="en-US" sz="2000" b="1" strike="noStrike" spc="-1">
                <a:solidFill>
                  <a:srgbClr val="000000"/>
                </a:solidFill>
                <a:latin typeface="Arial"/>
                <a:ea typeface="DejaVu Sans"/>
              </a:rPr>
              <a:t>inferring from that some implicit way to recognize a bird</a:t>
            </a:r>
            <a:r>
              <a:rPr lang="en-US" sz="2000" b="0" strike="noStrike" spc="-1">
                <a:solidFill>
                  <a:srgbClr val="000000"/>
                </a:solidFill>
                <a:latin typeface="Arial"/>
                <a:ea typeface="DejaVu Sans"/>
              </a:rPr>
              <a:t>. </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It doesn't need to be explainable</a:t>
            </a: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208"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209"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AI and Machine Learning:</a:t>
            </a:r>
            <a:endParaRPr lang="en-AE" sz="3400" b="0" strike="noStrike" spc="-1">
              <a:solidFill>
                <a:srgbClr val="000000"/>
              </a:solidFill>
              <a:latin typeface="Arial"/>
            </a:endParaRPr>
          </a:p>
        </p:txBody>
      </p:sp>
      <p:sp>
        <p:nvSpPr>
          <p:cNvPr id="210"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211"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212" name="TextBox 1"/>
          <p:cNvSpPr/>
          <p:nvPr/>
        </p:nvSpPr>
        <p:spPr>
          <a:xfrm>
            <a:off x="978840" y="1148040"/>
            <a:ext cx="8882280" cy="496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Machine learning is a statistical technique in which computers can improve performance over time in the conduct of a particular task.</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There are a variety of algorithms that can be used in the machine learning process. One such algorithm is the artificial neural network that is used to model complex relationships and find data patterns.</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AI is a software program that simulates human thought.</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AI is used in Google Translate and many of the personal assistants, such as the Apple Siri and Amazon Echo.</a:t>
            </a: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u="sng" strike="noStrike" spc="-1">
                <a:solidFill>
                  <a:srgbClr val="0563C1"/>
                </a:solidFill>
                <a:uFillTx/>
                <a:latin typeface="Calibri Light"/>
                <a:ea typeface="DejaVu Sans"/>
                <a:hlinkClick r:id="rId3"/>
              </a:rPr>
              <a:t>The Difference Between A.I. and Machine Learning and Deep Learning</a:t>
            </a:r>
            <a:endParaRPr lang="en-AE" sz="2000" b="0" strike="noStrike" spc="-1">
              <a:solidFill>
                <a:srgbClr val="000000"/>
              </a:solidFill>
              <a:latin typeface="Arial"/>
            </a:endParaRPr>
          </a:p>
          <a:p>
            <a:pPr>
              <a:lnSpc>
                <a:spcPct val="100000"/>
              </a:lnSpc>
            </a:pPr>
            <a:br>
              <a:rPr sz="2000"/>
            </a:b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214"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215"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AI and Machine Learning:</a:t>
            </a:r>
            <a:endParaRPr lang="en-AE" sz="3400" b="0" strike="noStrike" spc="-1">
              <a:solidFill>
                <a:srgbClr val="000000"/>
              </a:solidFill>
              <a:latin typeface="Arial"/>
            </a:endParaRPr>
          </a:p>
        </p:txBody>
      </p:sp>
      <p:sp>
        <p:nvSpPr>
          <p:cNvPr id="216"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217" name="TextBox 1"/>
          <p:cNvSpPr/>
          <p:nvPr/>
        </p:nvSpPr>
        <p:spPr>
          <a:xfrm>
            <a:off x="978840" y="1148040"/>
            <a:ext cx="9601560" cy="283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1" strike="noStrike" spc="-1">
                <a:solidFill>
                  <a:srgbClr val="000000"/>
                </a:solidFill>
                <a:latin typeface="Arial"/>
                <a:ea typeface="DejaVu Sans"/>
              </a:rPr>
              <a:t>Business Applications: </a:t>
            </a:r>
            <a:r>
              <a:rPr lang="en-US" sz="2000" b="0" strike="noStrike" spc="-1">
                <a:solidFill>
                  <a:srgbClr val="000000"/>
                </a:solidFill>
                <a:latin typeface="Arial"/>
                <a:ea typeface="DejaVu Sans"/>
              </a:rPr>
              <a:t>estimate arrival time for millions of Uber rides based on city traffic history, predict your customer behavior, what else? </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Companies should realize that the capability of an AI are vast and not all business possibilities have been explored yet.</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This is why most if not all technology players are heavily invested in AI</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1" strike="noStrike" spc="-1">
                <a:solidFill>
                  <a:srgbClr val="000000"/>
                </a:solidFill>
                <a:latin typeface="Arial"/>
                <a:ea typeface="DejaVu Sans"/>
              </a:rPr>
              <a:t>AI Challenges</a:t>
            </a:r>
            <a:r>
              <a:rPr lang="en-US" sz="2000" b="0" strike="noStrike" spc="-1">
                <a:solidFill>
                  <a:srgbClr val="000000"/>
                </a:solidFill>
                <a:latin typeface="Arial"/>
                <a:ea typeface="DejaVu Sans"/>
              </a:rPr>
              <a:t>: Bias, Unexplainable, Ethical and legal issue</a:t>
            </a: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07"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108" name="PURPOSE"/>
          <p:cNvSpPr/>
          <p:nvPr/>
        </p:nvSpPr>
        <p:spPr>
          <a:xfrm>
            <a:off x="725760" y="492480"/>
            <a:ext cx="561384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Topics:</a:t>
            </a:r>
            <a:endParaRPr lang="en-AE" sz="3400" b="0" strike="noStrike" spc="-1">
              <a:solidFill>
                <a:srgbClr val="000000"/>
              </a:solidFill>
              <a:latin typeface="Arial"/>
            </a:endParaRPr>
          </a:p>
        </p:txBody>
      </p:sp>
      <p:sp>
        <p:nvSpPr>
          <p:cNvPr id="109"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10"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11" name="TextBox 1"/>
          <p:cNvSpPr/>
          <p:nvPr/>
        </p:nvSpPr>
        <p:spPr>
          <a:xfrm>
            <a:off x="1011240" y="1249920"/>
            <a:ext cx="10168560" cy="511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333333"/>
              </a:buClr>
              <a:buFont typeface="Wingdings" charset="2"/>
              <a:buChar char=""/>
            </a:pPr>
            <a:r>
              <a:rPr lang="en-US" sz="2200" b="0" strike="noStrike" spc="-1">
                <a:solidFill>
                  <a:srgbClr val="333333"/>
                </a:solidFill>
                <a:latin typeface="Arial"/>
                <a:ea typeface="DejaVu Sans"/>
              </a:rPr>
              <a:t>Digital Disruption</a:t>
            </a:r>
            <a:endParaRPr lang="en-AE" sz="2200" b="0" strike="noStrike" spc="-1">
              <a:solidFill>
                <a:srgbClr val="000000"/>
              </a:solidFill>
              <a:latin typeface="Arial"/>
            </a:endParaRPr>
          </a:p>
          <a:p>
            <a:pPr marL="343080" indent="-343080">
              <a:lnSpc>
                <a:spcPct val="100000"/>
              </a:lnSpc>
              <a:buClr>
                <a:srgbClr val="333333"/>
              </a:buClr>
              <a:buFont typeface="Wingdings" charset="2"/>
              <a:buChar char=""/>
            </a:pPr>
            <a:r>
              <a:rPr lang="en-US" sz="2200" b="0" strike="noStrike" spc="-1">
                <a:solidFill>
                  <a:srgbClr val="333333"/>
                </a:solidFill>
                <a:latin typeface="Arial"/>
                <a:ea typeface="DejaVu Sans"/>
              </a:rPr>
              <a:t>Digital Transformation</a:t>
            </a:r>
            <a:endParaRPr lang="en-AE" sz="2200" b="0" strike="noStrike" spc="-1">
              <a:solidFill>
                <a:srgbClr val="000000"/>
              </a:solidFill>
              <a:latin typeface="Arial"/>
            </a:endParaRPr>
          </a:p>
          <a:p>
            <a:pPr marL="343080" indent="-343080">
              <a:lnSpc>
                <a:spcPct val="100000"/>
              </a:lnSpc>
              <a:buClr>
                <a:srgbClr val="333333"/>
              </a:buClr>
              <a:buFont typeface="Wingdings" charset="2"/>
              <a:buChar char=""/>
            </a:pPr>
            <a:r>
              <a:rPr lang="en-US" sz="2200" b="0" strike="noStrike" spc="-1">
                <a:solidFill>
                  <a:srgbClr val="333333"/>
                </a:solidFill>
                <a:latin typeface="Arial"/>
                <a:ea typeface="DejaVu Sans"/>
              </a:rPr>
              <a:t>Digital Technologies</a:t>
            </a:r>
            <a:endParaRPr lang="en-AE" sz="2200" b="0" strike="noStrike" spc="-1">
              <a:solidFill>
                <a:srgbClr val="000000"/>
              </a:solidFill>
              <a:latin typeface="Arial"/>
            </a:endParaRPr>
          </a:p>
          <a:p>
            <a:pPr marL="800280" lvl="1" indent="-343080">
              <a:lnSpc>
                <a:spcPct val="100000"/>
              </a:lnSpc>
              <a:buClr>
                <a:srgbClr val="333333"/>
              </a:buClr>
              <a:buFont typeface="Wingdings" charset="2"/>
              <a:buChar char=""/>
            </a:pPr>
            <a:r>
              <a:rPr lang="en-US" sz="2200" b="0" strike="noStrike" spc="-1">
                <a:solidFill>
                  <a:srgbClr val="333333"/>
                </a:solidFill>
                <a:latin typeface="Arial"/>
                <a:ea typeface="DejaVu Sans"/>
              </a:rPr>
              <a:t>API</a:t>
            </a:r>
            <a:endParaRPr lang="en-AE" sz="2200" b="0" strike="noStrike" spc="-1">
              <a:solidFill>
                <a:srgbClr val="000000"/>
              </a:solidFill>
              <a:latin typeface="Arial"/>
            </a:endParaRPr>
          </a:p>
          <a:p>
            <a:pPr marL="800280" lvl="1" indent="-343080">
              <a:lnSpc>
                <a:spcPct val="100000"/>
              </a:lnSpc>
              <a:buClr>
                <a:srgbClr val="333333"/>
              </a:buClr>
              <a:buFont typeface="Wingdings" charset="2"/>
              <a:buChar char=""/>
            </a:pPr>
            <a:r>
              <a:rPr lang="en-US" sz="2200" b="0" strike="noStrike" spc="-1">
                <a:solidFill>
                  <a:srgbClr val="333333"/>
                </a:solidFill>
                <a:latin typeface="Arial"/>
                <a:ea typeface="DejaVu Sans"/>
              </a:rPr>
              <a:t>AI &amp; ML</a:t>
            </a:r>
            <a:endParaRPr lang="en-AE" sz="2200" b="0" strike="noStrike" spc="-1">
              <a:solidFill>
                <a:srgbClr val="000000"/>
              </a:solidFill>
              <a:latin typeface="Arial"/>
            </a:endParaRPr>
          </a:p>
          <a:p>
            <a:pPr marL="800280" lvl="1" indent="-343080">
              <a:lnSpc>
                <a:spcPct val="100000"/>
              </a:lnSpc>
              <a:buClr>
                <a:srgbClr val="333333"/>
              </a:buClr>
              <a:buFont typeface="Wingdings" charset="2"/>
              <a:buChar char=""/>
            </a:pPr>
            <a:r>
              <a:rPr lang="en-US" sz="2200" b="0" strike="noStrike" spc="-1">
                <a:solidFill>
                  <a:srgbClr val="333333"/>
                </a:solidFill>
                <a:latin typeface="Arial"/>
                <a:ea typeface="DejaVu Sans"/>
              </a:rPr>
              <a:t>Blockchain</a:t>
            </a:r>
            <a:endParaRPr lang="en-AE" sz="2200" b="0" strike="noStrike" spc="-1">
              <a:solidFill>
                <a:srgbClr val="000000"/>
              </a:solidFill>
              <a:latin typeface="Arial"/>
            </a:endParaRPr>
          </a:p>
          <a:p>
            <a:pPr marL="800280" lvl="1" indent="-343080">
              <a:lnSpc>
                <a:spcPct val="100000"/>
              </a:lnSpc>
              <a:buClr>
                <a:srgbClr val="333333"/>
              </a:buClr>
              <a:buFont typeface="Wingdings" charset="2"/>
              <a:buChar char=""/>
            </a:pPr>
            <a:r>
              <a:rPr lang="en-US" sz="2200" b="0" strike="noStrike" spc="-1">
                <a:solidFill>
                  <a:srgbClr val="333333"/>
                </a:solidFill>
                <a:latin typeface="Arial"/>
                <a:ea typeface="DejaVu Sans"/>
              </a:rPr>
              <a:t>5G</a:t>
            </a:r>
            <a:endParaRPr lang="en-AE" sz="2200" b="0" strike="noStrike" spc="-1">
              <a:solidFill>
                <a:srgbClr val="000000"/>
              </a:solidFill>
              <a:latin typeface="Arial"/>
            </a:endParaRPr>
          </a:p>
          <a:p>
            <a:pPr marL="800280" lvl="1" indent="-343080">
              <a:lnSpc>
                <a:spcPct val="100000"/>
              </a:lnSpc>
              <a:buClr>
                <a:srgbClr val="333333"/>
              </a:buClr>
              <a:buFont typeface="Wingdings" charset="2"/>
              <a:buChar char=""/>
            </a:pPr>
            <a:r>
              <a:rPr lang="en-US" sz="2200" b="0" strike="noStrike" spc="-1">
                <a:solidFill>
                  <a:srgbClr val="333333"/>
                </a:solidFill>
                <a:latin typeface="Arial"/>
                <a:ea typeface="DejaVu Sans"/>
              </a:rPr>
              <a:t>Cloud Computing</a:t>
            </a:r>
            <a:endParaRPr lang="en-AE" sz="2200" b="0" strike="noStrike" spc="-1">
              <a:solidFill>
                <a:srgbClr val="000000"/>
              </a:solidFill>
              <a:latin typeface="Arial"/>
            </a:endParaRPr>
          </a:p>
          <a:p>
            <a:pPr marL="800280" lvl="1" indent="-343080">
              <a:lnSpc>
                <a:spcPct val="100000"/>
              </a:lnSpc>
              <a:buClr>
                <a:srgbClr val="333333"/>
              </a:buClr>
              <a:buFont typeface="Wingdings" charset="2"/>
              <a:buChar char=""/>
            </a:pPr>
            <a:r>
              <a:rPr lang="en-US" sz="2200" b="0" strike="noStrike" spc="-1">
                <a:solidFill>
                  <a:srgbClr val="333333"/>
                </a:solidFill>
                <a:latin typeface="Arial"/>
                <a:ea typeface="DejaVu Sans"/>
              </a:rPr>
              <a:t>IoT</a:t>
            </a:r>
            <a:endParaRPr lang="en-AE" sz="2200" b="0" strike="noStrike" spc="-1">
              <a:solidFill>
                <a:srgbClr val="000000"/>
              </a:solidFill>
              <a:latin typeface="Arial"/>
            </a:endParaRPr>
          </a:p>
          <a:p>
            <a:pPr marL="800280" lvl="1" indent="-343080">
              <a:lnSpc>
                <a:spcPct val="100000"/>
              </a:lnSpc>
              <a:buClr>
                <a:srgbClr val="333333"/>
              </a:buClr>
              <a:buFont typeface="Wingdings" charset="2"/>
              <a:buChar char=""/>
            </a:pPr>
            <a:r>
              <a:rPr lang="en-US" sz="2200" b="0" strike="noStrike" spc="-1">
                <a:solidFill>
                  <a:srgbClr val="333333"/>
                </a:solidFill>
                <a:latin typeface="Arial"/>
                <a:ea typeface="DejaVu Sans"/>
              </a:rPr>
              <a:t>Big Data Analytic</a:t>
            </a:r>
            <a:endParaRPr lang="en-AE" sz="2200" b="0" strike="noStrike" spc="-1">
              <a:solidFill>
                <a:srgbClr val="000000"/>
              </a:solidFill>
              <a:latin typeface="Arial"/>
            </a:endParaRPr>
          </a:p>
          <a:p>
            <a:pPr marL="343080" indent="-343080">
              <a:lnSpc>
                <a:spcPct val="100000"/>
              </a:lnSpc>
              <a:buClr>
                <a:srgbClr val="333333"/>
              </a:buClr>
              <a:buFont typeface="Wingdings" charset="2"/>
              <a:buChar char=""/>
            </a:pPr>
            <a:r>
              <a:rPr lang="en-US" sz="2200" b="0" strike="noStrike" spc="-1">
                <a:solidFill>
                  <a:srgbClr val="333333"/>
                </a:solidFill>
                <a:latin typeface="Arial"/>
                <a:ea typeface="DejaVu Sans"/>
              </a:rPr>
              <a:t>Technology Adoption Barriers</a:t>
            </a:r>
            <a:endParaRPr lang="en-AE" sz="2200" b="0" strike="noStrike" spc="-1">
              <a:solidFill>
                <a:srgbClr val="000000"/>
              </a:solidFill>
              <a:latin typeface="Arial"/>
            </a:endParaRPr>
          </a:p>
          <a:p>
            <a:pPr>
              <a:lnSpc>
                <a:spcPct val="100000"/>
              </a:lnSpc>
            </a:pPr>
            <a:endParaRPr lang="en-AE" sz="2200" b="0" strike="noStrike" spc="-1">
              <a:solidFill>
                <a:srgbClr val="000000"/>
              </a:solidFill>
              <a:latin typeface="Arial"/>
            </a:endParaRPr>
          </a:p>
          <a:p>
            <a:pPr>
              <a:lnSpc>
                <a:spcPct val="100000"/>
              </a:lnSpc>
            </a:pPr>
            <a:endParaRPr lang="en-AE" sz="2200" b="0" strike="noStrike" spc="-1">
              <a:solidFill>
                <a:srgbClr val="000000"/>
              </a:solidFill>
              <a:latin typeface="Arial"/>
            </a:endParaRPr>
          </a:p>
          <a:p>
            <a:pPr>
              <a:lnSpc>
                <a:spcPct val="100000"/>
              </a:lnSpc>
            </a:pPr>
            <a:endParaRPr lang="en-AE" sz="2200" b="0" strike="noStrike" spc="-1">
              <a:solidFill>
                <a:srgbClr val="000000"/>
              </a:solidFill>
              <a:latin typeface="Arial"/>
            </a:endParaRPr>
          </a:p>
          <a:p>
            <a:pPr>
              <a:lnSpc>
                <a:spcPct val="100000"/>
              </a:lnSpc>
            </a:pPr>
            <a:endParaRPr lang="en-AE" sz="2200" b="0" strike="noStrike" spc="-1">
              <a:solidFill>
                <a:srgbClr val="000000"/>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219"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220"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Blockchain:</a:t>
            </a:r>
            <a:endParaRPr lang="en-AE" sz="3400" b="0" strike="noStrike" spc="-1">
              <a:solidFill>
                <a:srgbClr val="000000"/>
              </a:solidFill>
              <a:latin typeface="Arial"/>
            </a:endParaRPr>
          </a:p>
        </p:txBody>
      </p:sp>
      <p:sp>
        <p:nvSpPr>
          <p:cNvPr id="221"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222"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223" name="TextBox 1"/>
          <p:cNvSpPr/>
          <p:nvPr/>
        </p:nvSpPr>
        <p:spPr>
          <a:xfrm>
            <a:off x="978840" y="1148040"/>
            <a:ext cx="8882280" cy="4053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u="sng" strike="noStrike" spc="-1">
                <a:solidFill>
                  <a:srgbClr val="0563C1"/>
                </a:solidFill>
                <a:uFillTx/>
                <a:latin typeface="Calibri"/>
                <a:ea typeface="DejaVu Sans"/>
                <a:hlinkClick r:id="rId3"/>
              </a:rPr>
              <a:t>How does a blockchain work </a:t>
            </a:r>
            <a:endParaRPr lang="en-AE" sz="2000" b="0" strike="noStrike" spc="-1">
              <a:solidFill>
                <a:srgbClr val="000000"/>
              </a:solidFill>
              <a:latin typeface="Arial"/>
            </a:endParaRPr>
          </a:p>
          <a:p>
            <a:pPr marL="343080" indent="-343080">
              <a:lnSpc>
                <a:spcPct val="100000"/>
              </a:lnSpc>
              <a:buClr>
                <a:srgbClr val="333333"/>
              </a:buClr>
              <a:buFont typeface="Wingdings" charset="2"/>
              <a:buChar char=""/>
            </a:pPr>
            <a:r>
              <a:rPr lang="en-US" sz="2000" b="1" strike="noStrike" spc="-1">
                <a:solidFill>
                  <a:srgbClr val="333333"/>
                </a:solidFill>
                <a:latin typeface="Arial"/>
                <a:ea typeface="DejaVu Sans"/>
              </a:rPr>
              <a:t>Blockchain</a:t>
            </a:r>
            <a:r>
              <a:rPr lang="en-US" sz="2000" b="0" strike="noStrike" spc="-1">
                <a:solidFill>
                  <a:srgbClr val="333333"/>
                </a:solidFill>
                <a:latin typeface="Arial"/>
                <a:ea typeface="DejaVu Sans"/>
              </a:rPr>
              <a:t> is a technology that is mostly associated with cryptocurrencies, especially Bitcoin. </a:t>
            </a:r>
            <a:r>
              <a:rPr lang="en-US" sz="2000" b="1" strike="noStrike" spc="-1">
                <a:solidFill>
                  <a:srgbClr val="333333"/>
                </a:solidFill>
                <a:latin typeface="Arial"/>
                <a:ea typeface="DejaVu Sans"/>
              </a:rPr>
              <a:t>But blockchain has many potential applications</a:t>
            </a:r>
            <a:r>
              <a:rPr lang="en-US" sz="2000" b="0" strike="noStrike" spc="-1">
                <a:solidFill>
                  <a:srgbClr val="333333"/>
                </a:solidFill>
                <a:latin typeface="Arial"/>
                <a:ea typeface="DejaVu Sans"/>
              </a:rPr>
              <a:t>, which are just beginning to be explored.</a:t>
            </a:r>
            <a:endParaRPr lang="en-AE" sz="2000" b="0" strike="noStrike" spc="-1">
              <a:solidFill>
                <a:srgbClr val="000000"/>
              </a:solidFill>
              <a:latin typeface="Arial"/>
            </a:endParaRPr>
          </a:p>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 Blockchain is merely </a:t>
            </a:r>
            <a:r>
              <a:rPr lang="en-US" sz="2000" b="1" strike="noStrike" spc="-1">
                <a:solidFill>
                  <a:srgbClr val="333333"/>
                </a:solidFill>
                <a:latin typeface="Arial"/>
                <a:ea typeface="DejaVu Sans"/>
              </a:rPr>
              <a:t>a digital ledger that cannot be altered</a:t>
            </a:r>
            <a:r>
              <a:rPr lang="en-US" sz="2000" b="0" strike="noStrike" spc="-1">
                <a:solidFill>
                  <a:srgbClr val="333333"/>
                </a:solidFill>
                <a:latin typeface="Arial"/>
                <a:ea typeface="DejaVu Sans"/>
              </a:rPr>
              <a:t>. It can improve the speed of transaction execution and validation across multiple parties.</a:t>
            </a:r>
            <a:endParaRPr lang="en-AE" sz="2000" b="0" strike="noStrike" spc="-1">
              <a:solidFill>
                <a:srgbClr val="000000"/>
              </a:solidFill>
              <a:latin typeface="Arial"/>
            </a:endParaRPr>
          </a:p>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Blockchain is an </a:t>
            </a:r>
            <a:r>
              <a:rPr lang="en-US" sz="2000" b="1" strike="noStrike" spc="-1">
                <a:solidFill>
                  <a:srgbClr val="333333"/>
                </a:solidFill>
                <a:latin typeface="Arial"/>
                <a:ea typeface="DejaVu Sans"/>
              </a:rPr>
              <a:t>open</a:t>
            </a:r>
            <a:r>
              <a:rPr lang="en-US" sz="2000" b="0" strike="noStrike" spc="-1">
                <a:solidFill>
                  <a:srgbClr val="333333"/>
                </a:solidFill>
                <a:latin typeface="Arial"/>
                <a:ea typeface="DejaVu Sans"/>
              </a:rPr>
              <a:t>, </a:t>
            </a:r>
            <a:r>
              <a:rPr lang="en-US" sz="2000" b="1" strike="noStrike" spc="-1">
                <a:solidFill>
                  <a:srgbClr val="333333"/>
                </a:solidFill>
                <a:latin typeface="Arial"/>
                <a:ea typeface="DejaVu Sans"/>
              </a:rPr>
              <a:t>distributed</a:t>
            </a:r>
            <a:r>
              <a:rPr lang="en-US" sz="2000" b="0" strike="noStrike" spc="-1">
                <a:solidFill>
                  <a:srgbClr val="333333"/>
                </a:solidFill>
                <a:latin typeface="Arial"/>
                <a:ea typeface="DejaVu Sans"/>
              </a:rPr>
              <a:t> </a:t>
            </a:r>
            <a:r>
              <a:rPr lang="en-US" sz="2000" b="1" strike="noStrike" spc="-1">
                <a:solidFill>
                  <a:srgbClr val="333333"/>
                </a:solidFill>
                <a:latin typeface="Arial"/>
                <a:ea typeface="DejaVu Sans"/>
              </a:rPr>
              <a:t>ledger</a:t>
            </a:r>
            <a:r>
              <a:rPr lang="en-US" sz="2000" b="0" strike="noStrike" spc="-1">
                <a:solidFill>
                  <a:srgbClr val="333333"/>
                </a:solidFill>
                <a:latin typeface="Arial"/>
                <a:ea typeface="DejaVu Sans"/>
              </a:rPr>
              <a:t> that can record transactions between two parties efficiently and in a verifiable and permanent way. </a:t>
            </a: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225"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226"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Blockchain:</a:t>
            </a:r>
            <a:endParaRPr lang="en-AE" sz="3400" b="0" strike="noStrike" spc="-1">
              <a:solidFill>
                <a:srgbClr val="000000"/>
              </a:solidFill>
              <a:latin typeface="Arial"/>
            </a:endParaRPr>
          </a:p>
        </p:txBody>
      </p:sp>
      <p:sp>
        <p:nvSpPr>
          <p:cNvPr id="227"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228"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229" name="TextBox 1"/>
          <p:cNvSpPr/>
          <p:nvPr/>
        </p:nvSpPr>
        <p:spPr>
          <a:xfrm>
            <a:off x="978840" y="1148040"/>
            <a:ext cx="4495320" cy="2224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1" strike="noStrike" spc="-1">
                <a:solidFill>
                  <a:srgbClr val="000000"/>
                </a:solidFill>
                <a:latin typeface="Calibri"/>
                <a:ea typeface="DejaVu Sans"/>
              </a:rPr>
              <a:t>Problem</a:t>
            </a:r>
            <a:r>
              <a:rPr lang="en-US" sz="2000" b="0" strike="noStrike" spc="-1">
                <a:solidFill>
                  <a:srgbClr val="000000"/>
                </a:solidFill>
                <a:latin typeface="Calibri"/>
                <a:ea typeface="DejaVu Sans"/>
              </a:rPr>
              <a:t>: Difficult to monitor asset ownership and transfers </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1" strike="noStrike" spc="-1">
                <a:solidFill>
                  <a:srgbClr val="000000"/>
                </a:solidFill>
                <a:latin typeface="Calibri"/>
                <a:ea typeface="DejaVu Sans"/>
              </a:rPr>
              <a:t>It is trust issue</a:t>
            </a: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grpSp>
        <p:nvGrpSpPr>
          <p:cNvPr id="230" name="Group 7"/>
          <p:cNvGrpSpPr/>
          <p:nvPr/>
        </p:nvGrpSpPr>
        <p:grpSpPr>
          <a:xfrm>
            <a:off x="5092200" y="2117520"/>
            <a:ext cx="5457960" cy="2403360"/>
            <a:chOff x="5092200" y="2117520"/>
            <a:chExt cx="5457960" cy="2403360"/>
          </a:xfrm>
        </p:grpSpPr>
        <p:pic>
          <p:nvPicPr>
            <p:cNvPr id="231" name="Graphic 8" descr="User"/>
            <p:cNvPicPr/>
            <p:nvPr/>
          </p:nvPicPr>
          <p:blipFill>
            <a:blip r:embed="rId3"/>
            <a:stretch/>
          </p:blipFill>
          <p:spPr>
            <a:xfrm>
              <a:off x="7348320" y="2117520"/>
              <a:ext cx="933840" cy="827280"/>
            </a:xfrm>
            <a:prstGeom prst="rect">
              <a:avLst/>
            </a:prstGeom>
            <a:ln w="0">
              <a:noFill/>
            </a:ln>
          </p:spPr>
        </p:pic>
        <p:pic>
          <p:nvPicPr>
            <p:cNvPr id="232" name="Graphic 9" descr="Document"/>
            <p:cNvPicPr/>
            <p:nvPr/>
          </p:nvPicPr>
          <p:blipFill>
            <a:blip r:embed="rId4"/>
            <a:stretch/>
          </p:blipFill>
          <p:spPr>
            <a:xfrm>
              <a:off x="6840720" y="3812040"/>
              <a:ext cx="536040" cy="474840"/>
            </a:xfrm>
            <a:prstGeom prst="rect">
              <a:avLst/>
            </a:prstGeom>
            <a:ln w="0">
              <a:noFill/>
            </a:ln>
          </p:spPr>
        </p:pic>
        <p:pic>
          <p:nvPicPr>
            <p:cNvPr id="233" name="Graphic 11" descr="Train"/>
            <p:cNvPicPr/>
            <p:nvPr/>
          </p:nvPicPr>
          <p:blipFill>
            <a:blip r:embed="rId5"/>
            <a:stretch/>
          </p:blipFill>
          <p:spPr>
            <a:xfrm>
              <a:off x="9394200" y="3466800"/>
              <a:ext cx="468720" cy="415080"/>
            </a:xfrm>
            <a:prstGeom prst="rect">
              <a:avLst/>
            </a:prstGeom>
            <a:ln w="0">
              <a:noFill/>
            </a:ln>
          </p:spPr>
        </p:pic>
        <p:pic>
          <p:nvPicPr>
            <p:cNvPr id="234" name="Graphic 12" descr="Dump truck"/>
            <p:cNvPicPr/>
            <p:nvPr/>
          </p:nvPicPr>
          <p:blipFill>
            <a:blip r:embed="rId6"/>
            <a:stretch/>
          </p:blipFill>
          <p:spPr>
            <a:xfrm>
              <a:off x="9341640" y="2871720"/>
              <a:ext cx="578160" cy="512280"/>
            </a:xfrm>
            <a:prstGeom prst="rect">
              <a:avLst/>
            </a:prstGeom>
            <a:ln w="0">
              <a:noFill/>
            </a:ln>
          </p:spPr>
        </p:pic>
        <p:pic>
          <p:nvPicPr>
            <p:cNvPr id="235" name="Graphic 13" descr="Airplane"/>
            <p:cNvPicPr/>
            <p:nvPr/>
          </p:nvPicPr>
          <p:blipFill>
            <a:blip r:embed="rId7"/>
            <a:stretch/>
          </p:blipFill>
          <p:spPr>
            <a:xfrm>
              <a:off x="5732280" y="3423600"/>
              <a:ext cx="566280" cy="501840"/>
            </a:xfrm>
            <a:prstGeom prst="rect">
              <a:avLst/>
            </a:prstGeom>
            <a:ln w="0">
              <a:noFill/>
            </a:ln>
          </p:spPr>
        </p:pic>
        <p:pic>
          <p:nvPicPr>
            <p:cNvPr id="236" name="Graphic 15" descr="Factory"/>
            <p:cNvPicPr/>
            <p:nvPr/>
          </p:nvPicPr>
          <p:blipFill>
            <a:blip r:embed="rId8"/>
            <a:stretch/>
          </p:blipFill>
          <p:spPr>
            <a:xfrm>
              <a:off x="8379720" y="3806640"/>
              <a:ext cx="517320" cy="458280"/>
            </a:xfrm>
            <a:prstGeom prst="rect">
              <a:avLst/>
            </a:prstGeom>
            <a:ln w="0">
              <a:noFill/>
            </a:ln>
          </p:spPr>
        </p:pic>
        <p:pic>
          <p:nvPicPr>
            <p:cNvPr id="237" name="Graphic 16" descr="Bank"/>
            <p:cNvPicPr/>
            <p:nvPr/>
          </p:nvPicPr>
          <p:blipFill>
            <a:blip r:embed="rId9"/>
            <a:stretch/>
          </p:blipFill>
          <p:spPr>
            <a:xfrm>
              <a:off x="7599240" y="3798000"/>
              <a:ext cx="551880" cy="488880"/>
            </a:xfrm>
            <a:prstGeom prst="rect">
              <a:avLst/>
            </a:prstGeom>
            <a:ln w="0">
              <a:noFill/>
            </a:ln>
          </p:spPr>
        </p:pic>
        <p:sp>
          <p:nvSpPr>
            <p:cNvPr id="238" name="Rectangle: Rounded Corners 17"/>
            <p:cNvSpPr/>
            <p:nvPr/>
          </p:nvSpPr>
          <p:spPr>
            <a:xfrm>
              <a:off x="5152680" y="2791440"/>
              <a:ext cx="668880" cy="215640"/>
            </a:xfrm>
            <a:prstGeom prst="roundRect">
              <a:avLst>
                <a:gd name="adj" fmla="val 16667"/>
              </a:avLst>
            </a:prstGeom>
            <a:solidFill>
              <a:srgbClr val="CAD9F3"/>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122040" tIns="121680" rIns="122040" bIns="121680" anchor="ctr">
              <a:normAutofit fontScale="25000" lnSpcReduction="20000"/>
            </a:bodyPr>
            <a:lstStyle/>
            <a:p>
              <a:pPr algn="ctr">
                <a:lnSpc>
                  <a:spcPct val="90000"/>
                </a:lnSpc>
                <a:spcAft>
                  <a:spcPts val="601"/>
                </a:spcAft>
              </a:pPr>
              <a:r>
                <a:rPr lang="en-US" sz="500" b="1" strike="noStrike" spc="-1">
                  <a:solidFill>
                    <a:srgbClr val="000000"/>
                  </a:solidFill>
                  <a:latin typeface="Calibri"/>
                  <a:ea typeface="DejaVu Sans"/>
                </a:rPr>
                <a:t>Ledger</a:t>
              </a:r>
              <a:endParaRPr lang="en-AE" sz="500" b="0" strike="noStrike" spc="-1">
                <a:solidFill>
                  <a:srgbClr val="000000"/>
                </a:solidFill>
                <a:latin typeface="Arial"/>
              </a:endParaRPr>
            </a:p>
          </p:txBody>
        </p:sp>
        <p:sp>
          <p:nvSpPr>
            <p:cNvPr id="239" name="Rectangle: Rounded Corners 18"/>
            <p:cNvSpPr/>
            <p:nvPr/>
          </p:nvSpPr>
          <p:spPr>
            <a:xfrm>
              <a:off x="9810720" y="2729160"/>
              <a:ext cx="739440" cy="215640"/>
            </a:xfrm>
            <a:prstGeom prst="roundRect">
              <a:avLst>
                <a:gd name="adj" fmla="val 16667"/>
              </a:avLst>
            </a:prstGeom>
            <a:solidFill>
              <a:srgbClr val="CAD9F3"/>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122040" tIns="121680" rIns="122040" bIns="121680" anchor="ctr">
              <a:normAutofit fontScale="25000" lnSpcReduction="20000"/>
            </a:bodyPr>
            <a:lstStyle/>
            <a:p>
              <a:pPr algn="ctr">
                <a:lnSpc>
                  <a:spcPct val="90000"/>
                </a:lnSpc>
                <a:spcAft>
                  <a:spcPts val="601"/>
                </a:spcAft>
              </a:pPr>
              <a:r>
                <a:rPr lang="en-US" sz="500" b="1" strike="noStrike" spc="-1">
                  <a:solidFill>
                    <a:srgbClr val="000000"/>
                  </a:solidFill>
                  <a:latin typeface="Calibri"/>
                  <a:ea typeface="DejaVu Sans"/>
                </a:rPr>
                <a:t>Ledger</a:t>
              </a:r>
              <a:endParaRPr lang="en-AE" sz="500" b="0" strike="noStrike" spc="-1">
                <a:solidFill>
                  <a:srgbClr val="000000"/>
                </a:solidFill>
                <a:latin typeface="Arial"/>
              </a:endParaRPr>
            </a:p>
          </p:txBody>
        </p:sp>
        <p:sp>
          <p:nvSpPr>
            <p:cNvPr id="240" name="Rectangle: Rounded Corners 19"/>
            <p:cNvSpPr/>
            <p:nvPr/>
          </p:nvSpPr>
          <p:spPr>
            <a:xfrm>
              <a:off x="6727320" y="4305240"/>
              <a:ext cx="683640" cy="215640"/>
            </a:xfrm>
            <a:prstGeom prst="roundRect">
              <a:avLst>
                <a:gd name="adj" fmla="val 16667"/>
              </a:avLst>
            </a:prstGeom>
            <a:solidFill>
              <a:srgbClr val="CAD9F3"/>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122040" tIns="121680" rIns="122040" bIns="121680" anchor="ctr">
              <a:normAutofit fontScale="25000" lnSpcReduction="20000"/>
            </a:bodyPr>
            <a:lstStyle/>
            <a:p>
              <a:pPr algn="ctr">
                <a:lnSpc>
                  <a:spcPct val="90000"/>
                </a:lnSpc>
                <a:spcAft>
                  <a:spcPts val="601"/>
                </a:spcAft>
              </a:pPr>
              <a:r>
                <a:rPr lang="en-US" sz="500" b="1" strike="noStrike" spc="-1">
                  <a:solidFill>
                    <a:srgbClr val="000000"/>
                  </a:solidFill>
                  <a:latin typeface="Calibri"/>
                  <a:ea typeface="DejaVu Sans"/>
                </a:rPr>
                <a:t>Ledger</a:t>
              </a:r>
              <a:endParaRPr lang="en-AE" sz="500" b="0" strike="noStrike" spc="-1">
                <a:solidFill>
                  <a:srgbClr val="000000"/>
                </a:solidFill>
                <a:latin typeface="Arial"/>
              </a:endParaRPr>
            </a:p>
          </p:txBody>
        </p:sp>
        <p:sp>
          <p:nvSpPr>
            <p:cNvPr id="241" name="Rectangle: Rounded Corners 20"/>
            <p:cNvSpPr/>
            <p:nvPr/>
          </p:nvSpPr>
          <p:spPr>
            <a:xfrm>
              <a:off x="5092200" y="3738960"/>
              <a:ext cx="720000" cy="215640"/>
            </a:xfrm>
            <a:prstGeom prst="roundRect">
              <a:avLst>
                <a:gd name="adj" fmla="val 16667"/>
              </a:avLst>
            </a:prstGeom>
            <a:solidFill>
              <a:srgbClr val="CAD9F3"/>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122040" tIns="121680" rIns="122040" bIns="121680" anchor="ctr">
              <a:normAutofit fontScale="25000" lnSpcReduction="20000"/>
            </a:bodyPr>
            <a:lstStyle/>
            <a:p>
              <a:pPr algn="ctr">
                <a:lnSpc>
                  <a:spcPct val="90000"/>
                </a:lnSpc>
                <a:spcAft>
                  <a:spcPts val="601"/>
                </a:spcAft>
              </a:pPr>
              <a:r>
                <a:rPr lang="en-US" sz="500" b="1" strike="noStrike" spc="-1">
                  <a:solidFill>
                    <a:srgbClr val="000000"/>
                  </a:solidFill>
                  <a:latin typeface="Calibri"/>
                  <a:ea typeface="DejaVu Sans"/>
                </a:rPr>
                <a:t>Ledger</a:t>
              </a:r>
              <a:endParaRPr lang="en-AE" sz="500" b="0" strike="noStrike" spc="-1">
                <a:solidFill>
                  <a:srgbClr val="000000"/>
                </a:solidFill>
                <a:latin typeface="Arial"/>
              </a:endParaRPr>
            </a:p>
          </p:txBody>
        </p:sp>
        <p:sp>
          <p:nvSpPr>
            <p:cNvPr id="242" name="Rectangle: Rounded Corners 21"/>
            <p:cNvSpPr/>
            <p:nvPr/>
          </p:nvSpPr>
          <p:spPr>
            <a:xfrm>
              <a:off x="9863280" y="3643200"/>
              <a:ext cx="686880" cy="215640"/>
            </a:xfrm>
            <a:prstGeom prst="roundRect">
              <a:avLst>
                <a:gd name="adj" fmla="val 16667"/>
              </a:avLst>
            </a:prstGeom>
            <a:solidFill>
              <a:srgbClr val="CAD9F3"/>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122040" tIns="121680" rIns="122040" bIns="121680" anchor="ctr">
              <a:normAutofit fontScale="25000" lnSpcReduction="20000"/>
            </a:bodyPr>
            <a:lstStyle/>
            <a:p>
              <a:pPr algn="ctr">
                <a:lnSpc>
                  <a:spcPct val="90000"/>
                </a:lnSpc>
                <a:spcAft>
                  <a:spcPts val="601"/>
                </a:spcAft>
              </a:pPr>
              <a:r>
                <a:rPr lang="en-US" sz="500" b="1" strike="noStrike" spc="-1">
                  <a:solidFill>
                    <a:srgbClr val="000000"/>
                  </a:solidFill>
                  <a:latin typeface="Calibri"/>
                  <a:ea typeface="DejaVu Sans"/>
                </a:rPr>
                <a:t>Ledger</a:t>
              </a:r>
              <a:endParaRPr lang="en-AE" sz="500" b="0" strike="noStrike" spc="-1">
                <a:solidFill>
                  <a:srgbClr val="000000"/>
                </a:solidFill>
                <a:latin typeface="Arial"/>
              </a:endParaRPr>
            </a:p>
          </p:txBody>
        </p:sp>
        <p:sp>
          <p:nvSpPr>
            <p:cNvPr id="243" name="Rectangle: Rounded Corners 22"/>
            <p:cNvSpPr/>
            <p:nvPr/>
          </p:nvSpPr>
          <p:spPr>
            <a:xfrm>
              <a:off x="7498800" y="4305240"/>
              <a:ext cx="704160" cy="215640"/>
            </a:xfrm>
            <a:prstGeom prst="roundRect">
              <a:avLst>
                <a:gd name="adj" fmla="val 16667"/>
              </a:avLst>
            </a:prstGeom>
            <a:solidFill>
              <a:srgbClr val="CAD9F3"/>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122040" tIns="121680" rIns="122040" bIns="121680" anchor="ctr">
              <a:normAutofit fontScale="25000" lnSpcReduction="20000"/>
            </a:bodyPr>
            <a:lstStyle/>
            <a:p>
              <a:pPr algn="ctr">
                <a:lnSpc>
                  <a:spcPct val="90000"/>
                </a:lnSpc>
                <a:spcAft>
                  <a:spcPts val="601"/>
                </a:spcAft>
              </a:pPr>
              <a:r>
                <a:rPr lang="en-US" sz="500" b="1" strike="noStrike" spc="-1">
                  <a:solidFill>
                    <a:srgbClr val="000000"/>
                  </a:solidFill>
                  <a:latin typeface="Calibri"/>
                  <a:ea typeface="DejaVu Sans"/>
                </a:rPr>
                <a:t>Ledger</a:t>
              </a:r>
              <a:endParaRPr lang="en-AE" sz="500" b="0" strike="noStrike" spc="-1">
                <a:solidFill>
                  <a:srgbClr val="000000"/>
                </a:solidFill>
                <a:latin typeface="Arial"/>
              </a:endParaRPr>
            </a:p>
          </p:txBody>
        </p:sp>
        <p:sp>
          <p:nvSpPr>
            <p:cNvPr id="244" name="Rectangle: Rounded Corners 23"/>
            <p:cNvSpPr/>
            <p:nvPr/>
          </p:nvSpPr>
          <p:spPr>
            <a:xfrm>
              <a:off x="8391600" y="4305240"/>
              <a:ext cx="697320" cy="215640"/>
            </a:xfrm>
            <a:prstGeom prst="roundRect">
              <a:avLst>
                <a:gd name="adj" fmla="val 16667"/>
              </a:avLst>
            </a:prstGeom>
            <a:solidFill>
              <a:srgbClr val="CAD9F3"/>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122040" tIns="121680" rIns="122040" bIns="121680" anchor="ctr">
              <a:normAutofit fontScale="25000" lnSpcReduction="20000"/>
            </a:bodyPr>
            <a:lstStyle/>
            <a:p>
              <a:pPr algn="ctr">
                <a:lnSpc>
                  <a:spcPct val="90000"/>
                </a:lnSpc>
                <a:spcAft>
                  <a:spcPts val="601"/>
                </a:spcAft>
              </a:pPr>
              <a:r>
                <a:rPr lang="en-US" sz="500" b="1" strike="noStrike" spc="-1">
                  <a:solidFill>
                    <a:srgbClr val="000000"/>
                  </a:solidFill>
                  <a:latin typeface="Calibri"/>
                  <a:ea typeface="DejaVu Sans"/>
                </a:rPr>
                <a:t>Ledger</a:t>
              </a:r>
              <a:endParaRPr lang="en-AE" sz="500" b="0" strike="noStrike" spc="-1">
                <a:solidFill>
                  <a:srgbClr val="000000"/>
                </a:solidFill>
                <a:latin typeface="Arial"/>
              </a:endParaRPr>
            </a:p>
          </p:txBody>
        </p:sp>
        <p:sp>
          <p:nvSpPr>
            <p:cNvPr id="245" name="Straight Connector 24"/>
            <p:cNvSpPr/>
            <p:nvPr/>
          </p:nvSpPr>
          <p:spPr>
            <a:xfrm flipH="1">
              <a:off x="6424560" y="2846880"/>
              <a:ext cx="1180440" cy="231120"/>
            </a:xfrm>
            <a:prstGeom prst="line">
              <a:avLst/>
            </a:prstGeom>
            <a:ln w="6350">
              <a:solidFill>
                <a:srgbClr val="FFFFFF"/>
              </a:solidFill>
            </a:ln>
          </p:spPr>
          <p:style>
            <a:lnRef idx="2">
              <a:schemeClr val="accent1"/>
            </a:lnRef>
            <a:fillRef idx="0">
              <a:schemeClr val="accent1"/>
            </a:fillRef>
            <a:effectRef idx="1">
              <a:schemeClr val="accent1"/>
            </a:effectRef>
            <a:fontRef idx="minor"/>
          </p:style>
          <p:txBody>
            <a:bodyPr lIns="90000" tIns="45000" rIns="90000" bIns="45000" anchor="t" anchorCtr="1">
              <a:noAutofit/>
            </a:bodyPr>
            <a:lstStyle/>
            <a:p>
              <a:endParaRPr lang="en-AE" sz="1800" b="0" strike="noStrike" spc="-1">
                <a:solidFill>
                  <a:srgbClr val="000000"/>
                </a:solidFill>
                <a:latin typeface="Arial"/>
              </a:endParaRPr>
            </a:p>
          </p:txBody>
        </p:sp>
        <p:sp>
          <p:nvSpPr>
            <p:cNvPr id="246" name="Straight Connector 25"/>
            <p:cNvSpPr/>
            <p:nvPr/>
          </p:nvSpPr>
          <p:spPr>
            <a:xfrm flipH="1">
              <a:off x="6266880" y="2846160"/>
              <a:ext cx="1144440" cy="303480"/>
            </a:xfrm>
            <a:prstGeom prst="line">
              <a:avLst/>
            </a:prstGeom>
            <a:ln w="6350">
              <a:solidFill>
                <a:srgbClr val="808080"/>
              </a:solidFill>
            </a:ln>
          </p:spPr>
          <p:style>
            <a:lnRef idx="2">
              <a:schemeClr val="accent1"/>
            </a:lnRef>
            <a:fillRef idx="0">
              <a:schemeClr val="accent1"/>
            </a:fillRef>
            <a:effectRef idx="1">
              <a:schemeClr val="accent1"/>
            </a:effectRef>
            <a:fontRef idx="minor"/>
          </p:style>
          <p:txBody>
            <a:bodyPr lIns="90000" tIns="45000" rIns="90000" bIns="45000" anchor="t" anchorCtr="1">
              <a:noAutofit/>
            </a:bodyPr>
            <a:lstStyle/>
            <a:p>
              <a:endParaRPr lang="en-AE" sz="1800" b="0" strike="noStrike" spc="-1">
                <a:solidFill>
                  <a:srgbClr val="000000"/>
                </a:solidFill>
                <a:latin typeface="Arial"/>
              </a:endParaRPr>
            </a:p>
          </p:txBody>
        </p:sp>
        <p:sp>
          <p:nvSpPr>
            <p:cNvPr id="247" name="Straight Connector 26"/>
            <p:cNvSpPr/>
            <p:nvPr/>
          </p:nvSpPr>
          <p:spPr>
            <a:xfrm flipH="1" flipV="1">
              <a:off x="7956720" y="2899440"/>
              <a:ext cx="1547280" cy="866880"/>
            </a:xfrm>
            <a:prstGeom prst="line">
              <a:avLst/>
            </a:prstGeom>
            <a:ln w="6350">
              <a:solidFill>
                <a:srgbClr val="808080"/>
              </a:solidFill>
            </a:ln>
          </p:spPr>
          <p:style>
            <a:lnRef idx="2">
              <a:schemeClr val="accent1"/>
            </a:lnRef>
            <a:fillRef idx="0">
              <a:schemeClr val="accent1"/>
            </a:fillRef>
            <a:effectRef idx="1">
              <a:schemeClr val="accent1"/>
            </a:effectRef>
            <a:fontRef idx="minor"/>
          </p:style>
          <p:txBody>
            <a:bodyPr lIns="90000" tIns="45000" rIns="90000" bIns="45000" anchor="t" anchorCtr="1">
              <a:noAutofit/>
            </a:bodyPr>
            <a:lstStyle/>
            <a:p>
              <a:endParaRPr lang="en-AE" sz="1800" b="0" strike="noStrike" spc="-1">
                <a:solidFill>
                  <a:srgbClr val="000000"/>
                </a:solidFill>
                <a:latin typeface="Arial"/>
              </a:endParaRPr>
            </a:p>
          </p:txBody>
        </p:sp>
        <p:sp>
          <p:nvSpPr>
            <p:cNvPr id="248" name="Straight Connector 27"/>
            <p:cNvSpPr/>
            <p:nvPr/>
          </p:nvSpPr>
          <p:spPr>
            <a:xfrm flipH="1">
              <a:off x="6298920" y="2907720"/>
              <a:ext cx="1384560" cy="766800"/>
            </a:xfrm>
            <a:prstGeom prst="line">
              <a:avLst/>
            </a:prstGeom>
            <a:ln w="6350">
              <a:solidFill>
                <a:srgbClr val="808080"/>
              </a:solidFill>
            </a:ln>
          </p:spPr>
          <p:style>
            <a:lnRef idx="2">
              <a:schemeClr val="accent1"/>
            </a:lnRef>
            <a:fillRef idx="0">
              <a:schemeClr val="accent1"/>
            </a:fillRef>
            <a:effectRef idx="1">
              <a:schemeClr val="accent1"/>
            </a:effectRef>
            <a:fontRef idx="minor"/>
          </p:style>
          <p:txBody>
            <a:bodyPr lIns="90000" tIns="45000" rIns="90000" bIns="45000" anchor="t" anchorCtr="1">
              <a:noAutofit/>
            </a:bodyPr>
            <a:lstStyle/>
            <a:p>
              <a:endParaRPr lang="en-AE" sz="1800" b="0" strike="noStrike" spc="-1">
                <a:solidFill>
                  <a:srgbClr val="000000"/>
                </a:solidFill>
                <a:latin typeface="Arial"/>
              </a:endParaRPr>
            </a:p>
          </p:txBody>
        </p:sp>
        <p:sp>
          <p:nvSpPr>
            <p:cNvPr id="249" name="Straight Connector 28"/>
            <p:cNvSpPr/>
            <p:nvPr/>
          </p:nvSpPr>
          <p:spPr>
            <a:xfrm flipH="1">
              <a:off x="6289200" y="3548160"/>
              <a:ext cx="3052080" cy="10080"/>
            </a:xfrm>
            <a:prstGeom prst="line">
              <a:avLst/>
            </a:prstGeom>
            <a:ln w="6350">
              <a:solidFill>
                <a:srgbClr val="808080"/>
              </a:solidFill>
            </a:ln>
          </p:spPr>
          <p:style>
            <a:lnRef idx="2">
              <a:schemeClr val="accent1"/>
            </a:lnRef>
            <a:fillRef idx="0">
              <a:schemeClr val="accent1"/>
            </a:fillRef>
            <a:effectRef idx="1">
              <a:schemeClr val="accent1"/>
            </a:effectRef>
            <a:fontRef idx="minor"/>
          </p:style>
          <p:txBody>
            <a:bodyPr lIns="90000" tIns="45000" rIns="90000" bIns="45000" anchor="t" anchorCtr="1">
              <a:noAutofit/>
            </a:bodyPr>
            <a:lstStyle/>
            <a:p>
              <a:endParaRPr lang="en-AE" sz="1800" b="0" strike="noStrike" spc="-1">
                <a:solidFill>
                  <a:srgbClr val="000000"/>
                </a:solidFill>
                <a:latin typeface="Arial"/>
              </a:endParaRPr>
            </a:p>
          </p:txBody>
        </p:sp>
        <p:sp>
          <p:nvSpPr>
            <p:cNvPr id="250" name="Straight Connector 29"/>
            <p:cNvSpPr/>
            <p:nvPr/>
          </p:nvSpPr>
          <p:spPr>
            <a:xfrm flipH="1">
              <a:off x="6266520" y="3065400"/>
              <a:ext cx="2945160" cy="10440"/>
            </a:xfrm>
            <a:prstGeom prst="line">
              <a:avLst/>
            </a:prstGeom>
            <a:ln w="6350">
              <a:solidFill>
                <a:srgbClr val="808080"/>
              </a:solidFill>
            </a:ln>
          </p:spPr>
          <p:style>
            <a:lnRef idx="2">
              <a:schemeClr val="accent1"/>
            </a:lnRef>
            <a:fillRef idx="0">
              <a:schemeClr val="accent1"/>
            </a:fillRef>
            <a:effectRef idx="1">
              <a:schemeClr val="accent1"/>
            </a:effectRef>
            <a:fontRef idx="minor"/>
          </p:style>
          <p:txBody>
            <a:bodyPr lIns="90000" tIns="45000" rIns="90000" bIns="45000" anchor="t" anchorCtr="1">
              <a:noAutofit/>
            </a:bodyPr>
            <a:lstStyle/>
            <a:p>
              <a:endParaRPr lang="en-AE" sz="1800" b="0" strike="noStrike" spc="-1">
                <a:solidFill>
                  <a:srgbClr val="000000"/>
                </a:solidFill>
                <a:latin typeface="Arial"/>
              </a:endParaRPr>
            </a:p>
          </p:txBody>
        </p:sp>
        <p:sp>
          <p:nvSpPr>
            <p:cNvPr id="251" name="Straight Connector 30"/>
            <p:cNvSpPr/>
            <p:nvPr/>
          </p:nvSpPr>
          <p:spPr>
            <a:xfrm flipH="1" flipV="1">
              <a:off x="8130960" y="2870280"/>
              <a:ext cx="1074960" cy="235440"/>
            </a:xfrm>
            <a:prstGeom prst="line">
              <a:avLst/>
            </a:prstGeom>
            <a:ln w="6350">
              <a:solidFill>
                <a:srgbClr val="808080"/>
              </a:solidFill>
            </a:ln>
          </p:spPr>
          <p:style>
            <a:lnRef idx="2">
              <a:schemeClr val="accent1"/>
            </a:lnRef>
            <a:fillRef idx="0">
              <a:schemeClr val="accent1"/>
            </a:fillRef>
            <a:effectRef idx="1">
              <a:schemeClr val="accent1"/>
            </a:effectRef>
            <a:fontRef idx="minor"/>
          </p:style>
          <p:txBody>
            <a:bodyPr lIns="90000" tIns="45000" rIns="90000" bIns="45000" anchor="t" anchorCtr="1">
              <a:noAutofit/>
            </a:bodyPr>
            <a:lstStyle/>
            <a:p>
              <a:endParaRPr lang="en-AE" sz="1800" b="0" strike="noStrike" spc="-1">
                <a:solidFill>
                  <a:srgbClr val="000000"/>
                </a:solidFill>
                <a:latin typeface="Arial"/>
              </a:endParaRPr>
            </a:p>
          </p:txBody>
        </p:sp>
        <p:sp>
          <p:nvSpPr>
            <p:cNvPr id="252" name="Straight Connector 31"/>
            <p:cNvSpPr/>
            <p:nvPr/>
          </p:nvSpPr>
          <p:spPr>
            <a:xfrm>
              <a:off x="7833600" y="2968200"/>
              <a:ext cx="360" cy="724320"/>
            </a:xfrm>
            <a:prstGeom prst="line">
              <a:avLst/>
            </a:prstGeom>
            <a:ln w="6350">
              <a:solidFill>
                <a:srgbClr val="808080"/>
              </a:solidFill>
            </a:ln>
          </p:spPr>
          <p:style>
            <a:lnRef idx="2">
              <a:schemeClr val="accent1"/>
            </a:lnRef>
            <a:fillRef idx="0">
              <a:schemeClr val="accent1"/>
            </a:fillRef>
            <a:effectRef idx="1">
              <a:schemeClr val="accent1"/>
            </a:effectRef>
            <a:fontRef idx="minor"/>
          </p:style>
          <p:txBody>
            <a:bodyPr lIns="90000" tIns="90000" rIns="90000" bIns="90000" anchor="t" anchorCtr="1">
              <a:noAutofit/>
            </a:bodyPr>
            <a:lstStyle/>
            <a:p>
              <a:endParaRPr lang="en-AE" sz="1800" b="0" strike="noStrike" spc="-1">
                <a:solidFill>
                  <a:srgbClr val="000000"/>
                </a:solidFill>
                <a:latin typeface="Arial"/>
              </a:endParaRPr>
            </a:p>
          </p:txBody>
        </p:sp>
        <p:sp>
          <p:nvSpPr>
            <p:cNvPr id="253" name="Straight Connector 32"/>
            <p:cNvSpPr/>
            <p:nvPr/>
          </p:nvSpPr>
          <p:spPr>
            <a:xfrm>
              <a:off x="7907760" y="2907720"/>
              <a:ext cx="575640" cy="784800"/>
            </a:xfrm>
            <a:prstGeom prst="line">
              <a:avLst/>
            </a:prstGeom>
            <a:ln w="6350">
              <a:solidFill>
                <a:srgbClr val="808080"/>
              </a:solidFill>
            </a:ln>
          </p:spPr>
          <p:style>
            <a:lnRef idx="2">
              <a:schemeClr val="accent1"/>
            </a:lnRef>
            <a:fillRef idx="0">
              <a:schemeClr val="accent1"/>
            </a:fillRef>
            <a:effectRef idx="1">
              <a:schemeClr val="accent1"/>
            </a:effectRef>
            <a:fontRef idx="minor"/>
          </p:style>
          <p:txBody>
            <a:bodyPr lIns="90000" tIns="45000" rIns="90000" bIns="45000" anchor="t" anchorCtr="1">
              <a:noAutofit/>
            </a:bodyPr>
            <a:lstStyle/>
            <a:p>
              <a:endParaRPr lang="en-AE" sz="1800" b="0" strike="noStrike" spc="-1">
                <a:solidFill>
                  <a:srgbClr val="000000"/>
                </a:solidFill>
                <a:latin typeface="Arial"/>
              </a:endParaRPr>
            </a:p>
          </p:txBody>
        </p:sp>
        <p:sp>
          <p:nvSpPr>
            <p:cNvPr id="254" name="Straight Connector 33"/>
            <p:cNvSpPr/>
            <p:nvPr/>
          </p:nvSpPr>
          <p:spPr>
            <a:xfrm flipH="1">
              <a:off x="7185240" y="2907720"/>
              <a:ext cx="545400" cy="735480"/>
            </a:xfrm>
            <a:prstGeom prst="line">
              <a:avLst/>
            </a:prstGeom>
            <a:ln w="6350">
              <a:solidFill>
                <a:srgbClr val="808080"/>
              </a:solidFill>
            </a:ln>
          </p:spPr>
          <p:style>
            <a:lnRef idx="2">
              <a:schemeClr val="accent1"/>
            </a:lnRef>
            <a:fillRef idx="0">
              <a:schemeClr val="accent1"/>
            </a:fillRef>
            <a:effectRef idx="1">
              <a:schemeClr val="accent1"/>
            </a:effectRef>
            <a:fontRef idx="minor"/>
          </p:style>
          <p:txBody>
            <a:bodyPr lIns="90000" tIns="45000" rIns="90000" bIns="45000" anchor="t" anchorCtr="1">
              <a:noAutofit/>
            </a:bodyPr>
            <a:lstStyle/>
            <a:p>
              <a:endParaRPr lang="en-AE" sz="1800" b="0" strike="noStrike" spc="-1">
                <a:solidFill>
                  <a:srgbClr val="000000"/>
                </a:solidFill>
                <a:latin typeface="Arial"/>
              </a:endParaRPr>
            </a:p>
          </p:txBody>
        </p:sp>
        <p:sp>
          <p:nvSpPr>
            <p:cNvPr id="255" name="Straight Connector 34"/>
            <p:cNvSpPr/>
            <p:nvPr/>
          </p:nvSpPr>
          <p:spPr>
            <a:xfrm flipH="1">
              <a:off x="8675280" y="3241800"/>
              <a:ext cx="568440" cy="648360"/>
            </a:xfrm>
            <a:prstGeom prst="line">
              <a:avLst/>
            </a:prstGeom>
            <a:ln w="6350">
              <a:solidFill>
                <a:srgbClr val="808080"/>
              </a:solidFill>
            </a:ln>
          </p:spPr>
          <p:style>
            <a:lnRef idx="2">
              <a:schemeClr val="accent1"/>
            </a:lnRef>
            <a:fillRef idx="0">
              <a:schemeClr val="accent1"/>
            </a:fillRef>
            <a:effectRef idx="1">
              <a:schemeClr val="accent1"/>
            </a:effectRef>
            <a:fontRef idx="minor"/>
          </p:style>
          <p:txBody>
            <a:bodyPr lIns="90000" tIns="45000" rIns="90000" bIns="45000" anchor="t" anchorCtr="1">
              <a:noAutofit/>
            </a:bodyPr>
            <a:lstStyle/>
            <a:p>
              <a:endParaRPr lang="en-AE" sz="1800" b="0" strike="noStrike" spc="-1">
                <a:solidFill>
                  <a:srgbClr val="000000"/>
                </a:solidFill>
                <a:latin typeface="Arial"/>
              </a:endParaRPr>
            </a:p>
          </p:txBody>
        </p:sp>
        <p:sp>
          <p:nvSpPr>
            <p:cNvPr id="256" name="Straight Connector 35"/>
            <p:cNvSpPr/>
            <p:nvPr/>
          </p:nvSpPr>
          <p:spPr>
            <a:xfrm flipH="1" flipV="1">
              <a:off x="6194880" y="3582720"/>
              <a:ext cx="789480" cy="193680"/>
            </a:xfrm>
            <a:prstGeom prst="line">
              <a:avLst/>
            </a:prstGeom>
            <a:ln w="6350">
              <a:solidFill>
                <a:srgbClr val="808080"/>
              </a:solidFill>
            </a:ln>
          </p:spPr>
          <p:style>
            <a:lnRef idx="2">
              <a:schemeClr val="accent1"/>
            </a:lnRef>
            <a:fillRef idx="0">
              <a:schemeClr val="accent1"/>
            </a:fillRef>
            <a:effectRef idx="1">
              <a:schemeClr val="accent1"/>
            </a:effectRef>
            <a:fontRef idx="minor"/>
          </p:style>
          <p:txBody>
            <a:bodyPr lIns="90000" tIns="45000" rIns="90000" bIns="45000" anchor="t" anchorCtr="1">
              <a:noAutofit/>
            </a:bodyPr>
            <a:lstStyle/>
            <a:p>
              <a:endParaRPr lang="en-AE" sz="1800" b="0" strike="noStrike" spc="-1">
                <a:solidFill>
                  <a:srgbClr val="000000"/>
                </a:solidFill>
                <a:latin typeface="Arial"/>
              </a:endParaRPr>
            </a:p>
          </p:txBody>
        </p:sp>
        <p:sp>
          <p:nvSpPr>
            <p:cNvPr id="257" name="Straight Connector 36"/>
            <p:cNvSpPr/>
            <p:nvPr/>
          </p:nvSpPr>
          <p:spPr>
            <a:xfrm flipH="1">
              <a:off x="8779320" y="3639960"/>
              <a:ext cx="708120" cy="290160"/>
            </a:xfrm>
            <a:prstGeom prst="line">
              <a:avLst/>
            </a:prstGeom>
            <a:ln w="6350">
              <a:solidFill>
                <a:srgbClr val="808080"/>
              </a:solidFill>
            </a:ln>
          </p:spPr>
          <p:style>
            <a:lnRef idx="2">
              <a:schemeClr val="accent1"/>
            </a:lnRef>
            <a:fillRef idx="0">
              <a:schemeClr val="accent1"/>
            </a:fillRef>
            <a:effectRef idx="1">
              <a:schemeClr val="accent1"/>
            </a:effectRef>
            <a:fontRef idx="minor"/>
          </p:style>
          <p:txBody>
            <a:bodyPr lIns="90000" tIns="45000" rIns="90000" bIns="45000" anchor="t" anchorCtr="1">
              <a:noAutofit/>
            </a:bodyPr>
            <a:lstStyle/>
            <a:p>
              <a:endParaRPr lang="en-AE" sz="1800" b="0" strike="noStrike" spc="-1">
                <a:solidFill>
                  <a:srgbClr val="000000"/>
                </a:solidFill>
                <a:latin typeface="Arial"/>
              </a:endParaRPr>
            </a:p>
          </p:txBody>
        </p:sp>
        <p:sp>
          <p:nvSpPr>
            <p:cNvPr id="258" name="Straight Connector 37"/>
            <p:cNvSpPr/>
            <p:nvPr/>
          </p:nvSpPr>
          <p:spPr>
            <a:xfrm flipH="1" flipV="1">
              <a:off x="6263280" y="3216240"/>
              <a:ext cx="751680" cy="570600"/>
            </a:xfrm>
            <a:prstGeom prst="line">
              <a:avLst/>
            </a:prstGeom>
            <a:ln w="6350">
              <a:solidFill>
                <a:srgbClr val="808080"/>
              </a:solidFill>
            </a:ln>
          </p:spPr>
          <p:style>
            <a:lnRef idx="2">
              <a:schemeClr val="accent1"/>
            </a:lnRef>
            <a:fillRef idx="0">
              <a:schemeClr val="accent1"/>
            </a:fillRef>
            <a:effectRef idx="1">
              <a:schemeClr val="accent1"/>
            </a:effectRef>
            <a:fontRef idx="minor"/>
          </p:style>
          <p:txBody>
            <a:bodyPr lIns="90000" tIns="45000" rIns="90000" bIns="45000" anchor="t" anchorCtr="1">
              <a:noAutofit/>
            </a:bodyPr>
            <a:lstStyle/>
            <a:p>
              <a:endParaRPr lang="en-AE" sz="1800" b="0" strike="noStrike" spc="-1">
                <a:solidFill>
                  <a:srgbClr val="000000"/>
                </a:solidFill>
                <a:latin typeface="Arial"/>
              </a:endParaRPr>
            </a:p>
          </p:txBody>
        </p:sp>
        <p:sp>
          <p:nvSpPr>
            <p:cNvPr id="259" name="Straight Connector 38"/>
            <p:cNvSpPr/>
            <p:nvPr/>
          </p:nvSpPr>
          <p:spPr>
            <a:xfrm flipH="1">
              <a:off x="7875360" y="3099600"/>
              <a:ext cx="1409760" cy="698040"/>
            </a:xfrm>
            <a:prstGeom prst="line">
              <a:avLst/>
            </a:prstGeom>
            <a:ln w="6350">
              <a:solidFill>
                <a:srgbClr val="808080"/>
              </a:solidFill>
            </a:ln>
          </p:spPr>
          <p:style>
            <a:lnRef idx="2">
              <a:schemeClr val="accent1"/>
            </a:lnRef>
            <a:fillRef idx="0">
              <a:schemeClr val="accent1"/>
            </a:fillRef>
            <a:effectRef idx="1">
              <a:schemeClr val="accent1"/>
            </a:effectRef>
            <a:fontRef idx="minor"/>
          </p:style>
          <p:txBody>
            <a:bodyPr lIns="90000" tIns="45000" rIns="90000" bIns="45000" anchor="t" anchorCtr="1">
              <a:noAutofit/>
            </a:bodyPr>
            <a:lstStyle/>
            <a:p>
              <a:endParaRPr lang="en-AE" sz="1800" b="0" strike="noStrike" spc="-1">
                <a:solidFill>
                  <a:srgbClr val="000000"/>
                </a:solidFill>
                <a:latin typeface="Arial"/>
              </a:endParaRPr>
            </a:p>
          </p:txBody>
        </p:sp>
        <p:sp>
          <p:nvSpPr>
            <p:cNvPr id="260" name="Straight Connector 39"/>
            <p:cNvSpPr/>
            <p:nvPr/>
          </p:nvSpPr>
          <p:spPr>
            <a:xfrm>
              <a:off x="6392160" y="3092040"/>
              <a:ext cx="1374840" cy="693000"/>
            </a:xfrm>
            <a:prstGeom prst="line">
              <a:avLst/>
            </a:prstGeom>
            <a:ln w="6350">
              <a:solidFill>
                <a:srgbClr val="808080"/>
              </a:solidFill>
            </a:ln>
          </p:spPr>
          <p:style>
            <a:lnRef idx="2">
              <a:schemeClr val="accent1"/>
            </a:lnRef>
            <a:fillRef idx="0">
              <a:schemeClr val="accent1"/>
            </a:fillRef>
            <a:effectRef idx="1">
              <a:schemeClr val="accent1"/>
            </a:effectRef>
            <a:fontRef idx="minor"/>
          </p:style>
          <p:txBody>
            <a:bodyPr lIns="90000" tIns="45000" rIns="90000" bIns="45000" anchor="t" anchorCtr="1">
              <a:noAutofit/>
            </a:bodyPr>
            <a:lstStyle/>
            <a:p>
              <a:endParaRPr lang="en-AE" sz="1800" b="0" strike="noStrike" spc="-1">
                <a:solidFill>
                  <a:srgbClr val="000000"/>
                </a:solidFill>
                <a:latin typeface="Arial"/>
              </a:endParaRPr>
            </a:p>
          </p:txBody>
        </p:sp>
        <p:sp>
          <p:nvSpPr>
            <p:cNvPr id="261" name="Rectangle: Rounded Corners 40"/>
            <p:cNvSpPr/>
            <p:nvPr/>
          </p:nvSpPr>
          <p:spPr>
            <a:xfrm>
              <a:off x="7498800" y="2759760"/>
              <a:ext cx="700560" cy="215640"/>
            </a:xfrm>
            <a:prstGeom prst="roundRect">
              <a:avLst>
                <a:gd name="adj" fmla="val 16667"/>
              </a:avLst>
            </a:prstGeom>
            <a:solidFill>
              <a:srgbClr val="CAD9F3"/>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122040" tIns="121680" rIns="122040" bIns="121680" anchor="ctr">
              <a:normAutofit fontScale="25000" lnSpcReduction="20000"/>
            </a:bodyPr>
            <a:lstStyle/>
            <a:p>
              <a:pPr algn="ctr">
                <a:lnSpc>
                  <a:spcPct val="90000"/>
                </a:lnSpc>
                <a:spcAft>
                  <a:spcPts val="601"/>
                </a:spcAft>
              </a:pPr>
              <a:r>
                <a:rPr lang="en-US" sz="500" b="1" strike="noStrike" spc="-1">
                  <a:solidFill>
                    <a:srgbClr val="000000"/>
                  </a:solidFill>
                  <a:latin typeface="Calibri"/>
                  <a:ea typeface="DejaVu Sans"/>
                </a:rPr>
                <a:t>Ledger</a:t>
              </a:r>
              <a:endParaRPr lang="en-AE" sz="500" b="0" strike="noStrike" spc="-1">
                <a:solidFill>
                  <a:srgbClr val="000000"/>
                </a:solidFill>
                <a:latin typeface="Arial"/>
              </a:endParaRPr>
            </a:p>
          </p:txBody>
        </p:sp>
        <p:pic>
          <p:nvPicPr>
            <p:cNvPr id="262" name="Graphic 41" descr="Sailboat"/>
            <p:cNvPicPr/>
            <p:nvPr/>
          </p:nvPicPr>
          <p:blipFill>
            <a:blip r:embed="rId10"/>
            <a:stretch/>
          </p:blipFill>
          <p:spPr>
            <a:xfrm>
              <a:off x="5747760" y="2854440"/>
              <a:ext cx="499680" cy="442440"/>
            </a:xfrm>
            <a:prstGeom prst="rect">
              <a:avLst/>
            </a:prstGeom>
            <a:ln w="0">
              <a:noFill/>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264"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265"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Blockchain:</a:t>
            </a:r>
            <a:endParaRPr lang="en-AE" sz="3400" b="0" strike="noStrike" spc="-1">
              <a:solidFill>
                <a:srgbClr val="000000"/>
              </a:solidFill>
              <a:latin typeface="Arial"/>
            </a:endParaRPr>
          </a:p>
        </p:txBody>
      </p:sp>
      <p:sp>
        <p:nvSpPr>
          <p:cNvPr id="266"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267"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268" name="TextBox 1"/>
          <p:cNvSpPr/>
          <p:nvPr/>
        </p:nvSpPr>
        <p:spPr>
          <a:xfrm>
            <a:off x="978840" y="1148040"/>
            <a:ext cx="4495320" cy="1309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1" strike="noStrike" spc="-1">
                <a:solidFill>
                  <a:srgbClr val="000000"/>
                </a:solidFill>
                <a:latin typeface="Calibri"/>
                <a:ea typeface="DejaVu Sans"/>
              </a:rPr>
              <a:t>Solution</a:t>
            </a:r>
            <a:r>
              <a:rPr lang="en-US" sz="2000" b="0" strike="noStrike" spc="-1">
                <a:solidFill>
                  <a:srgbClr val="000000"/>
                </a:solidFill>
                <a:latin typeface="Calibri"/>
                <a:ea typeface="DejaVu Sans"/>
              </a:rPr>
              <a:t>: Blockchain – synchronized, consensus, irreversible, provenance and efficiency.</a:t>
            </a:r>
            <a:endParaRPr lang="en-AE" sz="2000" b="0" strike="noStrike" spc="-1">
              <a:solidFill>
                <a:srgbClr val="000000"/>
              </a:solidFill>
              <a:latin typeface="Arial"/>
            </a:endParaRPr>
          </a:p>
        </p:txBody>
      </p:sp>
      <p:grpSp>
        <p:nvGrpSpPr>
          <p:cNvPr id="269" name="Group 42"/>
          <p:cNvGrpSpPr/>
          <p:nvPr/>
        </p:nvGrpSpPr>
        <p:grpSpPr>
          <a:xfrm>
            <a:off x="4365000" y="1661040"/>
            <a:ext cx="5785200" cy="3844080"/>
            <a:chOff x="4365000" y="1661040"/>
            <a:chExt cx="5785200" cy="3844080"/>
          </a:xfrm>
        </p:grpSpPr>
        <p:pic>
          <p:nvPicPr>
            <p:cNvPr id="270" name="Graphic 43" descr="User"/>
            <p:cNvPicPr/>
            <p:nvPr/>
          </p:nvPicPr>
          <p:blipFill>
            <a:blip r:embed="rId3"/>
            <a:stretch/>
          </p:blipFill>
          <p:spPr>
            <a:xfrm>
              <a:off x="6482160" y="1661040"/>
              <a:ext cx="1235160" cy="1355400"/>
            </a:xfrm>
            <a:prstGeom prst="rect">
              <a:avLst/>
            </a:prstGeom>
            <a:ln w="0">
              <a:noFill/>
            </a:ln>
          </p:spPr>
        </p:pic>
        <p:pic>
          <p:nvPicPr>
            <p:cNvPr id="271" name="Graphic 44" descr="Document"/>
            <p:cNvPicPr/>
            <p:nvPr/>
          </p:nvPicPr>
          <p:blipFill>
            <a:blip r:embed="rId4"/>
            <a:stretch/>
          </p:blipFill>
          <p:spPr>
            <a:xfrm>
              <a:off x="5919480" y="4726800"/>
              <a:ext cx="709200" cy="778320"/>
            </a:xfrm>
            <a:prstGeom prst="rect">
              <a:avLst/>
            </a:prstGeom>
            <a:ln w="0">
              <a:noFill/>
            </a:ln>
          </p:spPr>
        </p:pic>
        <p:pic>
          <p:nvPicPr>
            <p:cNvPr id="272" name="Graphic 45" descr="Train"/>
            <p:cNvPicPr/>
            <p:nvPr/>
          </p:nvPicPr>
          <p:blipFill>
            <a:blip r:embed="rId5"/>
            <a:stretch/>
          </p:blipFill>
          <p:spPr>
            <a:xfrm>
              <a:off x="9437400" y="3721680"/>
              <a:ext cx="571320" cy="627120"/>
            </a:xfrm>
            <a:prstGeom prst="rect">
              <a:avLst/>
            </a:prstGeom>
            <a:ln w="0">
              <a:noFill/>
            </a:ln>
          </p:spPr>
        </p:pic>
        <p:pic>
          <p:nvPicPr>
            <p:cNvPr id="273" name="Graphic 46" descr="Dump truck"/>
            <p:cNvPicPr/>
            <p:nvPr/>
          </p:nvPicPr>
          <p:blipFill>
            <a:blip r:embed="rId6"/>
            <a:stretch/>
          </p:blipFill>
          <p:spPr>
            <a:xfrm>
              <a:off x="9437400" y="3026880"/>
              <a:ext cx="712800" cy="782280"/>
            </a:xfrm>
            <a:prstGeom prst="rect">
              <a:avLst/>
            </a:prstGeom>
            <a:ln w="0">
              <a:noFill/>
            </a:ln>
          </p:spPr>
        </p:pic>
        <p:pic>
          <p:nvPicPr>
            <p:cNvPr id="274" name="Graphic 47" descr="Airplane"/>
            <p:cNvPicPr/>
            <p:nvPr/>
          </p:nvPicPr>
          <p:blipFill>
            <a:blip r:embed="rId7"/>
            <a:stretch/>
          </p:blipFill>
          <p:spPr>
            <a:xfrm>
              <a:off x="4408920" y="3733200"/>
              <a:ext cx="629640" cy="691200"/>
            </a:xfrm>
            <a:prstGeom prst="rect">
              <a:avLst/>
            </a:prstGeom>
            <a:ln w="0">
              <a:noFill/>
            </a:ln>
          </p:spPr>
        </p:pic>
        <p:pic>
          <p:nvPicPr>
            <p:cNvPr id="275" name="Graphic 48" descr="Factory"/>
            <p:cNvPicPr/>
            <p:nvPr/>
          </p:nvPicPr>
          <p:blipFill>
            <a:blip r:embed="rId8"/>
            <a:stretch/>
          </p:blipFill>
          <p:spPr>
            <a:xfrm>
              <a:off x="7865640" y="4717440"/>
              <a:ext cx="684360" cy="750960"/>
            </a:xfrm>
            <a:prstGeom prst="rect">
              <a:avLst/>
            </a:prstGeom>
            <a:ln w="0">
              <a:noFill/>
            </a:ln>
          </p:spPr>
        </p:pic>
        <p:pic>
          <p:nvPicPr>
            <p:cNvPr id="276" name="Graphic 49" descr="Bank"/>
            <p:cNvPicPr/>
            <p:nvPr/>
          </p:nvPicPr>
          <p:blipFill>
            <a:blip r:embed="rId9"/>
            <a:stretch/>
          </p:blipFill>
          <p:spPr>
            <a:xfrm>
              <a:off x="6894000" y="4692240"/>
              <a:ext cx="730080" cy="801360"/>
            </a:xfrm>
            <a:prstGeom prst="rect">
              <a:avLst/>
            </a:prstGeom>
            <a:ln w="0">
              <a:noFill/>
            </a:ln>
          </p:spPr>
        </p:pic>
        <p:sp>
          <p:nvSpPr>
            <p:cNvPr id="277" name="Rectangle: Rounded Corners 50"/>
            <p:cNvSpPr/>
            <p:nvPr/>
          </p:nvSpPr>
          <p:spPr>
            <a:xfrm>
              <a:off x="5039640" y="3332520"/>
              <a:ext cx="886320" cy="353520"/>
            </a:xfrm>
            <a:prstGeom prst="roundRect">
              <a:avLst>
                <a:gd name="adj" fmla="val 16667"/>
              </a:avLst>
            </a:prstGeom>
            <a:solidFill>
              <a:srgbClr val="CAD9F3"/>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122040" tIns="60840" rIns="122040" bIns="60840" anchor="ctr">
              <a:noAutofit/>
            </a:bodyPr>
            <a:lstStyle/>
            <a:p>
              <a:pPr algn="ctr">
                <a:lnSpc>
                  <a:spcPct val="100000"/>
                </a:lnSpc>
              </a:pPr>
              <a:r>
                <a:rPr lang="en-US" sz="1580" b="1" strike="noStrike" spc="-1">
                  <a:solidFill>
                    <a:srgbClr val="000000"/>
                  </a:solidFill>
                  <a:latin typeface="Calibri"/>
                  <a:ea typeface="DejaVu Sans"/>
                </a:rPr>
                <a:t>Ledger</a:t>
              </a:r>
              <a:endParaRPr lang="en-AE" sz="1580" b="0" strike="noStrike" spc="-1">
                <a:solidFill>
                  <a:srgbClr val="000000"/>
                </a:solidFill>
                <a:latin typeface="Arial"/>
              </a:endParaRPr>
            </a:p>
          </p:txBody>
        </p:sp>
        <p:sp>
          <p:nvSpPr>
            <p:cNvPr id="278" name="Rectangle: Rounded Corners 51"/>
            <p:cNvSpPr/>
            <p:nvPr/>
          </p:nvSpPr>
          <p:spPr>
            <a:xfrm>
              <a:off x="8465400" y="3320640"/>
              <a:ext cx="845640" cy="353520"/>
            </a:xfrm>
            <a:prstGeom prst="roundRect">
              <a:avLst>
                <a:gd name="adj" fmla="val 16667"/>
              </a:avLst>
            </a:prstGeom>
            <a:solidFill>
              <a:srgbClr val="CAD9F3"/>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122040" tIns="60840" rIns="122040" bIns="60840" anchor="ctr">
              <a:noAutofit/>
            </a:bodyPr>
            <a:lstStyle/>
            <a:p>
              <a:pPr algn="ctr">
                <a:lnSpc>
                  <a:spcPct val="100000"/>
                </a:lnSpc>
              </a:pPr>
              <a:r>
                <a:rPr lang="en-US" sz="1580" b="1" strike="noStrike" spc="-1">
                  <a:solidFill>
                    <a:srgbClr val="000000"/>
                  </a:solidFill>
                  <a:latin typeface="Calibri"/>
                  <a:ea typeface="DejaVu Sans"/>
                </a:rPr>
                <a:t>Ledger</a:t>
              </a:r>
              <a:endParaRPr lang="en-AE" sz="1580" b="0" strike="noStrike" spc="-1">
                <a:solidFill>
                  <a:srgbClr val="000000"/>
                </a:solidFill>
                <a:latin typeface="Arial"/>
              </a:endParaRPr>
            </a:p>
          </p:txBody>
        </p:sp>
        <p:sp>
          <p:nvSpPr>
            <p:cNvPr id="279" name="Rectangle: Rounded Corners 52"/>
            <p:cNvSpPr/>
            <p:nvPr/>
          </p:nvSpPr>
          <p:spPr>
            <a:xfrm>
              <a:off x="5939280" y="4280760"/>
              <a:ext cx="886320" cy="353520"/>
            </a:xfrm>
            <a:prstGeom prst="roundRect">
              <a:avLst>
                <a:gd name="adj" fmla="val 16667"/>
              </a:avLst>
            </a:prstGeom>
            <a:solidFill>
              <a:srgbClr val="CAD9F3"/>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122040" tIns="60840" rIns="122040" bIns="60840" anchor="ctr">
              <a:noAutofit/>
            </a:bodyPr>
            <a:lstStyle/>
            <a:p>
              <a:pPr algn="ctr">
                <a:lnSpc>
                  <a:spcPct val="100000"/>
                </a:lnSpc>
              </a:pPr>
              <a:r>
                <a:rPr lang="en-US" sz="1580" b="1" strike="noStrike" spc="-1">
                  <a:solidFill>
                    <a:srgbClr val="000000"/>
                  </a:solidFill>
                  <a:latin typeface="Calibri"/>
                  <a:ea typeface="DejaVu Sans"/>
                </a:rPr>
                <a:t>Ledger</a:t>
              </a:r>
              <a:endParaRPr lang="en-AE" sz="1580" b="0" strike="noStrike" spc="-1">
                <a:solidFill>
                  <a:srgbClr val="000000"/>
                </a:solidFill>
                <a:latin typeface="Arial"/>
              </a:endParaRPr>
            </a:p>
          </p:txBody>
        </p:sp>
        <p:sp>
          <p:nvSpPr>
            <p:cNvPr id="280" name="Rectangle: Rounded Corners 53"/>
            <p:cNvSpPr/>
            <p:nvPr/>
          </p:nvSpPr>
          <p:spPr>
            <a:xfrm>
              <a:off x="5026680" y="3912840"/>
              <a:ext cx="899280" cy="353520"/>
            </a:xfrm>
            <a:prstGeom prst="roundRect">
              <a:avLst>
                <a:gd name="adj" fmla="val 16667"/>
              </a:avLst>
            </a:prstGeom>
            <a:solidFill>
              <a:srgbClr val="CAD9F3"/>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122040" tIns="60840" rIns="122040" bIns="60840" anchor="ctr">
              <a:noAutofit/>
            </a:bodyPr>
            <a:lstStyle/>
            <a:p>
              <a:pPr algn="ctr">
                <a:lnSpc>
                  <a:spcPct val="100000"/>
                </a:lnSpc>
              </a:pPr>
              <a:r>
                <a:rPr lang="en-US" sz="1580" b="1" strike="noStrike" spc="-1">
                  <a:solidFill>
                    <a:srgbClr val="000000"/>
                  </a:solidFill>
                  <a:latin typeface="Calibri"/>
                  <a:ea typeface="DejaVu Sans"/>
                </a:rPr>
                <a:t>Ledger</a:t>
              </a:r>
              <a:endParaRPr lang="en-AE" sz="1580" b="0" strike="noStrike" spc="-1">
                <a:solidFill>
                  <a:srgbClr val="000000"/>
                </a:solidFill>
                <a:latin typeface="Arial"/>
              </a:endParaRPr>
            </a:p>
          </p:txBody>
        </p:sp>
        <p:sp>
          <p:nvSpPr>
            <p:cNvPr id="281" name="Rectangle: Rounded Corners 54"/>
            <p:cNvSpPr/>
            <p:nvPr/>
          </p:nvSpPr>
          <p:spPr>
            <a:xfrm>
              <a:off x="8465400" y="3809880"/>
              <a:ext cx="845640" cy="353520"/>
            </a:xfrm>
            <a:prstGeom prst="roundRect">
              <a:avLst>
                <a:gd name="adj" fmla="val 16667"/>
              </a:avLst>
            </a:prstGeom>
            <a:solidFill>
              <a:srgbClr val="CAD9F3"/>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122040" tIns="60840" rIns="122040" bIns="60840" anchor="ctr">
              <a:noAutofit/>
            </a:bodyPr>
            <a:lstStyle/>
            <a:p>
              <a:pPr algn="ctr">
                <a:lnSpc>
                  <a:spcPct val="100000"/>
                </a:lnSpc>
              </a:pPr>
              <a:r>
                <a:rPr lang="en-US" sz="1580" b="1" strike="noStrike" spc="-1">
                  <a:solidFill>
                    <a:srgbClr val="000000"/>
                  </a:solidFill>
                  <a:latin typeface="Calibri"/>
                  <a:ea typeface="DejaVu Sans"/>
                </a:rPr>
                <a:t>Ledger</a:t>
              </a:r>
              <a:endParaRPr lang="en-AE" sz="1580" b="0" strike="noStrike" spc="-1">
                <a:solidFill>
                  <a:srgbClr val="000000"/>
                </a:solidFill>
                <a:latin typeface="Arial"/>
              </a:endParaRPr>
            </a:p>
          </p:txBody>
        </p:sp>
        <p:sp>
          <p:nvSpPr>
            <p:cNvPr id="282" name="Rectangle: Rounded Corners 55"/>
            <p:cNvSpPr/>
            <p:nvPr/>
          </p:nvSpPr>
          <p:spPr>
            <a:xfrm>
              <a:off x="6825960" y="4280760"/>
              <a:ext cx="883800" cy="353520"/>
            </a:xfrm>
            <a:prstGeom prst="roundRect">
              <a:avLst>
                <a:gd name="adj" fmla="val 16667"/>
              </a:avLst>
            </a:prstGeom>
            <a:solidFill>
              <a:srgbClr val="CAD9F3"/>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122040" tIns="60840" rIns="122040" bIns="60840" anchor="ctr">
              <a:noAutofit/>
            </a:bodyPr>
            <a:lstStyle/>
            <a:p>
              <a:pPr algn="ctr">
                <a:lnSpc>
                  <a:spcPct val="100000"/>
                </a:lnSpc>
              </a:pPr>
              <a:r>
                <a:rPr lang="en-US" sz="1580" b="1" strike="noStrike" spc="-1">
                  <a:solidFill>
                    <a:srgbClr val="000000"/>
                  </a:solidFill>
                  <a:latin typeface="Calibri"/>
                  <a:ea typeface="DejaVu Sans"/>
                </a:rPr>
                <a:t>Ledger</a:t>
              </a:r>
              <a:endParaRPr lang="en-AE" sz="1580" b="0" strike="noStrike" spc="-1">
                <a:solidFill>
                  <a:srgbClr val="000000"/>
                </a:solidFill>
                <a:latin typeface="Arial"/>
              </a:endParaRPr>
            </a:p>
          </p:txBody>
        </p:sp>
        <p:sp>
          <p:nvSpPr>
            <p:cNvPr id="283" name="Rectangle: Rounded Corners 56"/>
            <p:cNvSpPr/>
            <p:nvPr/>
          </p:nvSpPr>
          <p:spPr>
            <a:xfrm>
              <a:off x="7808400" y="4286880"/>
              <a:ext cx="914400" cy="353520"/>
            </a:xfrm>
            <a:prstGeom prst="roundRect">
              <a:avLst>
                <a:gd name="adj" fmla="val 16667"/>
              </a:avLst>
            </a:prstGeom>
            <a:solidFill>
              <a:srgbClr val="CAD9F3"/>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122040" tIns="60840" rIns="122040" bIns="60840" anchor="ctr">
              <a:noAutofit/>
            </a:bodyPr>
            <a:lstStyle/>
            <a:p>
              <a:pPr algn="ctr">
                <a:lnSpc>
                  <a:spcPct val="100000"/>
                </a:lnSpc>
              </a:pPr>
              <a:r>
                <a:rPr lang="en-US" sz="1580" b="1" strike="noStrike" spc="-1">
                  <a:solidFill>
                    <a:srgbClr val="000000"/>
                  </a:solidFill>
                  <a:latin typeface="Calibri"/>
                  <a:ea typeface="DejaVu Sans"/>
                </a:rPr>
                <a:t>Ledger</a:t>
              </a:r>
              <a:endParaRPr lang="en-AE" sz="1580" b="0" strike="noStrike" spc="-1">
                <a:solidFill>
                  <a:srgbClr val="000000"/>
                </a:solidFill>
                <a:latin typeface="Arial"/>
              </a:endParaRPr>
            </a:p>
          </p:txBody>
        </p:sp>
        <p:sp>
          <p:nvSpPr>
            <p:cNvPr id="284" name="Straight Connector 57"/>
            <p:cNvSpPr/>
            <p:nvPr/>
          </p:nvSpPr>
          <p:spPr>
            <a:xfrm flipH="1">
              <a:off x="5337000" y="2924280"/>
              <a:ext cx="1561320" cy="378720"/>
            </a:xfrm>
            <a:prstGeom prst="line">
              <a:avLst/>
            </a:prstGeom>
            <a:ln w="6350">
              <a:solidFill>
                <a:srgbClr val="FFFFFF"/>
              </a:solidFill>
            </a:ln>
          </p:spPr>
          <p:style>
            <a:lnRef idx="2">
              <a:schemeClr val="accent1"/>
            </a:lnRef>
            <a:fillRef idx="0">
              <a:schemeClr val="accent1"/>
            </a:fillRef>
            <a:effectRef idx="1">
              <a:schemeClr val="accent1"/>
            </a:effectRef>
            <a:fontRef idx="minor"/>
          </p:style>
          <p:txBody>
            <a:bodyPr lIns="90000" tIns="45000" rIns="90000" bIns="45000" anchor="t" anchorCtr="1">
              <a:noAutofit/>
            </a:bodyPr>
            <a:lstStyle/>
            <a:p>
              <a:endParaRPr lang="en-AE" sz="1800" b="0" strike="noStrike" spc="-1">
                <a:solidFill>
                  <a:srgbClr val="000000"/>
                </a:solidFill>
                <a:latin typeface="Arial"/>
              </a:endParaRPr>
            </a:p>
          </p:txBody>
        </p:sp>
        <p:sp>
          <p:nvSpPr>
            <p:cNvPr id="285" name="Oval 58"/>
            <p:cNvSpPr/>
            <p:nvPr/>
          </p:nvSpPr>
          <p:spPr>
            <a:xfrm>
              <a:off x="5753520" y="3189600"/>
              <a:ext cx="2783520" cy="1095480"/>
            </a:xfrm>
            <a:prstGeom prst="ellipse">
              <a:avLst/>
            </a:prstGeom>
            <a:noFill/>
            <a:ln w="50800">
              <a:solidFill>
                <a:srgbClr val="FF0000"/>
              </a:solid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286" name="Rectangle: Rounded Corners 59"/>
            <p:cNvSpPr/>
            <p:nvPr/>
          </p:nvSpPr>
          <p:spPr>
            <a:xfrm>
              <a:off x="6700680" y="2883240"/>
              <a:ext cx="923760" cy="353520"/>
            </a:xfrm>
            <a:prstGeom prst="roundRect">
              <a:avLst>
                <a:gd name="adj" fmla="val 16667"/>
              </a:avLst>
            </a:prstGeom>
            <a:solidFill>
              <a:srgbClr val="CAD9F3"/>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122040" tIns="60840" rIns="122040" bIns="60840" anchor="ctr">
              <a:noAutofit/>
            </a:bodyPr>
            <a:lstStyle/>
            <a:p>
              <a:pPr algn="ctr">
                <a:lnSpc>
                  <a:spcPct val="100000"/>
                </a:lnSpc>
              </a:pPr>
              <a:r>
                <a:rPr lang="en-US" sz="1580" b="1" strike="noStrike" spc="-1">
                  <a:solidFill>
                    <a:srgbClr val="000000"/>
                  </a:solidFill>
                  <a:latin typeface="Calibri"/>
                  <a:ea typeface="DejaVu Sans"/>
                </a:rPr>
                <a:t>Ledger</a:t>
              </a:r>
              <a:endParaRPr lang="en-AE" sz="1580" b="0" strike="noStrike" spc="-1">
                <a:solidFill>
                  <a:srgbClr val="000000"/>
                </a:solidFill>
                <a:latin typeface="Arial"/>
              </a:endParaRPr>
            </a:p>
          </p:txBody>
        </p:sp>
        <p:pic>
          <p:nvPicPr>
            <p:cNvPr id="287" name="Graphic 60" descr="Sailboat"/>
            <p:cNvPicPr/>
            <p:nvPr/>
          </p:nvPicPr>
          <p:blipFill>
            <a:blip r:embed="rId10"/>
            <a:stretch/>
          </p:blipFill>
          <p:spPr>
            <a:xfrm>
              <a:off x="4365000" y="2995560"/>
              <a:ext cx="660960" cy="725400"/>
            </a:xfrm>
            <a:prstGeom prst="rect">
              <a:avLst/>
            </a:prstGeom>
            <a:ln w="0">
              <a:noFill/>
            </a:ln>
          </p:spPr>
        </p:pic>
        <p:pic>
          <p:nvPicPr>
            <p:cNvPr id="288" name="Graphic 5" descr="Document"/>
            <p:cNvPicPr/>
            <p:nvPr/>
          </p:nvPicPr>
          <p:blipFill>
            <a:blip r:embed="rId4"/>
            <a:stretch/>
          </p:blipFill>
          <p:spPr>
            <a:xfrm>
              <a:off x="6825960" y="3322080"/>
              <a:ext cx="709200" cy="778320"/>
            </a:xfrm>
            <a:prstGeom prst="rect">
              <a:avLst/>
            </a:prstGeom>
            <a:ln w="0">
              <a:noFill/>
            </a:ln>
          </p:spPr>
        </p:pic>
        <p:sp>
          <p:nvSpPr>
            <p:cNvPr id="289" name="Straight Arrow Connector 62"/>
            <p:cNvSpPr/>
            <p:nvPr/>
          </p:nvSpPr>
          <p:spPr>
            <a:xfrm>
              <a:off x="6117840" y="3623760"/>
              <a:ext cx="582120" cy="113400"/>
            </a:xfrm>
            <a:custGeom>
              <a:avLst/>
              <a:gdLst>
                <a:gd name="textAreaLeft" fmla="*/ 0 w 582120"/>
                <a:gd name="textAreaRight" fmla="*/ 582480 w 582120"/>
                <a:gd name="textAreaTop" fmla="*/ 0 h 113400"/>
                <a:gd name="textAreaBottom" fmla="*/ 113760 h 113400"/>
              </a:gdLst>
              <a:ahLst/>
              <a:cxnLst/>
              <a:rect l="textAreaLeft" t="textAreaTop" r="textAreaRight" b="textAreaBottom"/>
              <a:pathLst>
                <a:path w="21600" h="21600">
                  <a:moveTo>
                    <a:pt x="0" y="0"/>
                  </a:moveTo>
                  <a:lnTo>
                    <a:pt x="21600" y="21600"/>
                  </a:lnTo>
                </a:path>
              </a:pathLst>
            </a:custGeom>
            <a:noFill/>
            <a:ln w="19050">
              <a:solidFill>
                <a:srgbClr val="0070C0"/>
              </a:solidFill>
              <a:tailEnd type="arrow" w="med" len="med"/>
            </a:ln>
            <a:effectLst>
              <a:outerShdw blurRad="3996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lIns="90000" tIns="90000" rIns="90000" bIns="90000" anchor="t">
              <a:noAutofit/>
            </a:bodyPr>
            <a:lstStyle/>
            <a:p>
              <a:endParaRPr lang="en-AE" sz="1800" b="0" strike="noStrike" spc="-1">
                <a:solidFill>
                  <a:srgbClr val="000000"/>
                </a:solidFill>
                <a:latin typeface="Arial"/>
              </a:endParaRPr>
            </a:p>
          </p:txBody>
        </p:sp>
        <p:sp>
          <p:nvSpPr>
            <p:cNvPr id="290" name="Straight Arrow Connector 63"/>
            <p:cNvSpPr/>
            <p:nvPr/>
          </p:nvSpPr>
          <p:spPr>
            <a:xfrm flipV="1">
              <a:off x="6117840" y="3920400"/>
              <a:ext cx="604440" cy="64800"/>
            </a:xfrm>
            <a:custGeom>
              <a:avLst/>
              <a:gdLst>
                <a:gd name="textAreaLeft" fmla="*/ 0 w 604440"/>
                <a:gd name="textAreaRight" fmla="*/ 604800 w 604440"/>
                <a:gd name="textAreaTop" fmla="*/ 360 h 64800"/>
                <a:gd name="textAreaBottom" fmla="*/ 65520 h 64800"/>
              </a:gdLst>
              <a:ahLst/>
              <a:cxnLst/>
              <a:rect l="textAreaLeft" t="textAreaTop" r="textAreaRight" b="textAreaBottom"/>
              <a:pathLst>
                <a:path w="21600" h="21600">
                  <a:moveTo>
                    <a:pt x="0" y="0"/>
                  </a:moveTo>
                  <a:lnTo>
                    <a:pt x="21600" y="21600"/>
                  </a:lnTo>
                </a:path>
              </a:pathLst>
            </a:custGeom>
            <a:noFill/>
            <a:ln w="19050">
              <a:solidFill>
                <a:srgbClr val="0070C0"/>
              </a:solidFill>
              <a:tailEnd type="arrow" w="med" len="med"/>
            </a:ln>
            <a:effectLst>
              <a:outerShdw blurRad="3996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lIns="90000" tIns="90000" rIns="90000" bIns="90000" anchor="t">
              <a:noAutofit/>
            </a:bodyPr>
            <a:lstStyle/>
            <a:p>
              <a:endParaRPr lang="en-AE" sz="1800" b="0" strike="noStrike" spc="-1">
                <a:solidFill>
                  <a:srgbClr val="000000"/>
                </a:solidFill>
                <a:latin typeface="Arial"/>
              </a:endParaRPr>
            </a:p>
          </p:txBody>
        </p:sp>
        <p:sp>
          <p:nvSpPr>
            <p:cNvPr id="291" name="Straight Arrow Connector 64"/>
            <p:cNvSpPr/>
            <p:nvPr/>
          </p:nvSpPr>
          <p:spPr>
            <a:xfrm flipV="1">
              <a:off x="6700680" y="4034880"/>
              <a:ext cx="209160" cy="127800"/>
            </a:xfrm>
            <a:custGeom>
              <a:avLst/>
              <a:gdLst>
                <a:gd name="textAreaLeft" fmla="*/ 0 w 209160"/>
                <a:gd name="textAreaRight" fmla="*/ 209520 w 209160"/>
                <a:gd name="textAreaTop" fmla="*/ -360 h 127800"/>
                <a:gd name="textAreaBottom" fmla="*/ 127800 h 127800"/>
              </a:gdLst>
              <a:ahLst/>
              <a:cxnLst/>
              <a:rect l="textAreaLeft" t="textAreaTop" r="textAreaRight" b="textAreaBottom"/>
              <a:pathLst>
                <a:path w="21600" h="21600">
                  <a:moveTo>
                    <a:pt x="0" y="0"/>
                  </a:moveTo>
                  <a:lnTo>
                    <a:pt x="21600" y="21600"/>
                  </a:lnTo>
                </a:path>
              </a:pathLst>
            </a:custGeom>
            <a:noFill/>
            <a:ln w="19050">
              <a:solidFill>
                <a:srgbClr val="0070C0"/>
              </a:solidFill>
              <a:tailEnd type="arrow" w="med" len="med"/>
            </a:ln>
            <a:effectLst>
              <a:outerShdw blurRad="3996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lIns="90000" tIns="90000" rIns="90000" bIns="90000" anchor="t">
              <a:noAutofit/>
            </a:bodyPr>
            <a:lstStyle/>
            <a:p>
              <a:endParaRPr lang="en-AE" sz="1800" b="0" strike="noStrike" spc="-1">
                <a:solidFill>
                  <a:srgbClr val="000000"/>
                </a:solidFill>
                <a:latin typeface="Arial"/>
              </a:endParaRPr>
            </a:p>
          </p:txBody>
        </p:sp>
        <p:sp>
          <p:nvSpPr>
            <p:cNvPr id="292" name="Straight Arrow Connector 65"/>
            <p:cNvSpPr/>
            <p:nvPr/>
          </p:nvSpPr>
          <p:spPr>
            <a:xfrm flipH="1">
              <a:off x="7779600" y="3590640"/>
              <a:ext cx="541800" cy="83880"/>
            </a:xfrm>
            <a:custGeom>
              <a:avLst/>
              <a:gdLst>
                <a:gd name="textAreaLeft" fmla="*/ -360 w 541800"/>
                <a:gd name="textAreaRight" fmla="*/ 541800 w 541800"/>
                <a:gd name="textAreaTop" fmla="*/ 0 h 83880"/>
                <a:gd name="textAreaBottom" fmla="*/ 84240 h 83880"/>
              </a:gdLst>
              <a:ahLst/>
              <a:cxnLst/>
              <a:rect l="textAreaLeft" t="textAreaTop" r="textAreaRight" b="textAreaBottom"/>
              <a:pathLst>
                <a:path w="21600" h="21600">
                  <a:moveTo>
                    <a:pt x="0" y="0"/>
                  </a:moveTo>
                  <a:lnTo>
                    <a:pt x="21600" y="21600"/>
                  </a:lnTo>
                </a:path>
              </a:pathLst>
            </a:custGeom>
            <a:noFill/>
            <a:ln w="19050">
              <a:solidFill>
                <a:srgbClr val="0070C0"/>
              </a:solidFill>
              <a:tailEnd type="arrow" w="med" len="med"/>
            </a:ln>
            <a:effectLst>
              <a:outerShdw blurRad="3996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lIns="90000" tIns="90000" rIns="90000" bIns="90000" anchor="t">
              <a:noAutofit/>
            </a:bodyPr>
            <a:lstStyle/>
            <a:p>
              <a:endParaRPr lang="en-AE" sz="1800" b="0" strike="noStrike" spc="-1">
                <a:solidFill>
                  <a:srgbClr val="000000"/>
                </a:solidFill>
                <a:latin typeface="Arial"/>
              </a:endParaRPr>
            </a:p>
          </p:txBody>
        </p:sp>
        <p:sp>
          <p:nvSpPr>
            <p:cNvPr id="293" name="Straight Arrow Connector 66"/>
            <p:cNvSpPr/>
            <p:nvPr/>
          </p:nvSpPr>
          <p:spPr>
            <a:xfrm flipH="1" flipV="1">
              <a:off x="7502040" y="4015440"/>
              <a:ext cx="243720" cy="125640"/>
            </a:xfrm>
            <a:custGeom>
              <a:avLst/>
              <a:gdLst>
                <a:gd name="textAreaLeft" fmla="*/ -360 w 243720"/>
                <a:gd name="textAreaRight" fmla="*/ 243720 w 243720"/>
                <a:gd name="textAreaTop" fmla="*/ -360 h 125640"/>
                <a:gd name="textAreaBottom" fmla="*/ 125640 h 125640"/>
              </a:gdLst>
              <a:ahLst/>
              <a:cxnLst/>
              <a:rect l="textAreaLeft" t="textAreaTop" r="textAreaRight" b="textAreaBottom"/>
              <a:pathLst>
                <a:path w="21600" h="21600">
                  <a:moveTo>
                    <a:pt x="0" y="0"/>
                  </a:moveTo>
                  <a:lnTo>
                    <a:pt x="21600" y="21600"/>
                  </a:lnTo>
                </a:path>
              </a:pathLst>
            </a:custGeom>
            <a:noFill/>
            <a:ln w="19050">
              <a:solidFill>
                <a:srgbClr val="0070C0"/>
              </a:solidFill>
              <a:tailEnd type="arrow" w="med" len="med"/>
            </a:ln>
            <a:effectLst>
              <a:outerShdw blurRad="3996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lIns="90000" tIns="90000" rIns="90000" bIns="90000" anchor="t">
              <a:noAutofit/>
            </a:bodyPr>
            <a:lstStyle/>
            <a:p>
              <a:endParaRPr lang="en-AE" sz="1800" b="0" strike="noStrike" spc="-1">
                <a:solidFill>
                  <a:srgbClr val="000000"/>
                </a:solidFill>
                <a:latin typeface="Arial"/>
              </a:endParaRPr>
            </a:p>
          </p:txBody>
        </p:sp>
        <p:sp>
          <p:nvSpPr>
            <p:cNvPr id="294" name="Straight Arrow Connector 68"/>
            <p:cNvSpPr/>
            <p:nvPr/>
          </p:nvSpPr>
          <p:spPr>
            <a:xfrm flipH="1" flipV="1">
              <a:off x="7807680" y="3875400"/>
              <a:ext cx="513360" cy="36360"/>
            </a:xfrm>
            <a:custGeom>
              <a:avLst/>
              <a:gdLst>
                <a:gd name="textAreaLeft" fmla="*/ 360 w 513360"/>
                <a:gd name="textAreaRight" fmla="*/ 514080 w 513360"/>
                <a:gd name="textAreaTop" fmla="*/ -360 h 36360"/>
                <a:gd name="textAreaBottom" fmla="*/ 36360 h 36360"/>
              </a:gdLst>
              <a:ahLst/>
              <a:cxnLst/>
              <a:rect l="textAreaLeft" t="textAreaTop" r="textAreaRight" b="textAreaBottom"/>
              <a:pathLst>
                <a:path w="21600" h="21600">
                  <a:moveTo>
                    <a:pt x="0" y="0"/>
                  </a:moveTo>
                  <a:lnTo>
                    <a:pt x="21600" y="21600"/>
                  </a:lnTo>
                </a:path>
              </a:pathLst>
            </a:custGeom>
            <a:noFill/>
            <a:ln w="19050">
              <a:solidFill>
                <a:srgbClr val="0070C0"/>
              </a:solidFill>
              <a:tailEnd type="arrow" w="med" len="med"/>
            </a:ln>
            <a:effectLst>
              <a:outerShdw blurRad="3996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lIns="90000" tIns="90000" rIns="90000" bIns="90000" anchor="t">
              <a:noAutofit/>
            </a:bodyPr>
            <a:lstStyle/>
            <a:p>
              <a:endParaRPr lang="en-AE" sz="1800" b="0" strike="noStrike" spc="-1">
                <a:solidFill>
                  <a:srgbClr val="000000"/>
                </a:solidFill>
                <a:latin typeface="Arial"/>
              </a:endParaRPr>
            </a:p>
          </p:txBody>
        </p:sp>
        <p:sp>
          <p:nvSpPr>
            <p:cNvPr id="295" name="Straight Arrow Connector 69"/>
            <p:cNvSpPr/>
            <p:nvPr/>
          </p:nvSpPr>
          <p:spPr>
            <a:xfrm flipV="1">
              <a:off x="7177680" y="4034880"/>
              <a:ext cx="360" cy="288360"/>
            </a:xfrm>
            <a:custGeom>
              <a:avLst/>
              <a:gdLst>
                <a:gd name="textAreaLeft" fmla="*/ 0 w 360"/>
                <a:gd name="textAreaRight" fmla="*/ 720 w 360"/>
                <a:gd name="textAreaTop" fmla="*/ -360 h 288360"/>
                <a:gd name="textAreaBottom" fmla="*/ 288360 h 288360"/>
              </a:gdLst>
              <a:ahLst/>
              <a:cxnLst/>
              <a:rect l="textAreaLeft" t="textAreaTop" r="textAreaRight" b="textAreaBottom"/>
              <a:pathLst>
                <a:path w="21600" h="21600">
                  <a:moveTo>
                    <a:pt x="0" y="0"/>
                  </a:moveTo>
                  <a:lnTo>
                    <a:pt x="21600" y="21600"/>
                  </a:lnTo>
                </a:path>
              </a:pathLst>
            </a:custGeom>
            <a:noFill/>
            <a:ln w="19050">
              <a:solidFill>
                <a:srgbClr val="0070C0"/>
              </a:solidFill>
              <a:tailEnd type="arrow" w="med" len="med"/>
            </a:ln>
            <a:effectLst>
              <a:outerShdw blurRad="3996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296" name="Straight Arrow Connector 70"/>
            <p:cNvSpPr/>
            <p:nvPr/>
          </p:nvSpPr>
          <p:spPr>
            <a:xfrm>
              <a:off x="7174440" y="3089520"/>
              <a:ext cx="2520" cy="268200"/>
            </a:xfrm>
            <a:custGeom>
              <a:avLst/>
              <a:gdLst>
                <a:gd name="textAreaLeft" fmla="*/ 0 w 2520"/>
                <a:gd name="textAreaRight" fmla="*/ 2880 w 2520"/>
                <a:gd name="textAreaTop" fmla="*/ 0 h 268200"/>
                <a:gd name="textAreaBottom" fmla="*/ 268560 h 268200"/>
              </a:gdLst>
              <a:ahLst/>
              <a:cxnLst/>
              <a:rect l="textAreaLeft" t="textAreaTop" r="textAreaRight" b="textAreaBottom"/>
              <a:pathLst>
                <a:path w="21600" h="21600">
                  <a:moveTo>
                    <a:pt x="0" y="0"/>
                  </a:moveTo>
                  <a:lnTo>
                    <a:pt x="21600" y="21600"/>
                  </a:lnTo>
                </a:path>
              </a:pathLst>
            </a:custGeom>
            <a:noFill/>
            <a:ln w="19050">
              <a:solidFill>
                <a:srgbClr val="0070C0"/>
              </a:solidFill>
              <a:tailEnd type="arrow" w="med" len="med"/>
            </a:ln>
            <a:effectLst>
              <a:outerShdw blurRad="3996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lIns="90000" tIns="45000" rIns="90000" bIns="45000" anchor="t">
              <a:noAutofit/>
            </a:bodyPr>
            <a:lstStyle/>
            <a:p>
              <a:endParaRPr lang="en-AE" sz="1800" b="0" strike="noStrike" spc="-1">
                <a:solidFill>
                  <a:srgbClr val="000000"/>
                </a:solidFill>
                <a:latin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298"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299"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Blockchain:</a:t>
            </a:r>
            <a:endParaRPr lang="en-AE" sz="3400" b="0" strike="noStrike" spc="-1">
              <a:solidFill>
                <a:srgbClr val="000000"/>
              </a:solidFill>
              <a:latin typeface="Arial"/>
            </a:endParaRPr>
          </a:p>
        </p:txBody>
      </p:sp>
      <p:sp>
        <p:nvSpPr>
          <p:cNvPr id="300"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01"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02" name="TextBox 1"/>
          <p:cNvSpPr/>
          <p:nvPr/>
        </p:nvSpPr>
        <p:spPr>
          <a:xfrm>
            <a:off x="978840" y="1148040"/>
            <a:ext cx="9298800" cy="69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000000"/>
              </a:buClr>
              <a:buFont typeface="Wingdings" charset="2"/>
              <a:buChar char=""/>
            </a:pPr>
            <a:r>
              <a:rPr lang="en-US" sz="2000" b="0" u="sng" strike="noStrike" spc="-1">
                <a:solidFill>
                  <a:srgbClr val="0563C1"/>
                </a:solidFill>
                <a:uFillTx/>
                <a:latin typeface="Calibri"/>
                <a:ea typeface="DejaVu Sans"/>
                <a:hlinkClick r:id="rId3"/>
              </a:rPr>
              <a:t>Blockchain for Supply Chain Transparency &amp; Traceability</a:t>
            </a: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04"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305"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What is 5G?</a:t>
            </a:r>
            <a:endParaRPr lang="en-AE" sz="3400" b="0" strike="noStrike" spc="-1">
              <a:solidFill>
                <a:srgbClr val="000000"/>
              </a:solidFill>
              <a:latin typeface="Arial"/>
            </a:endParaRPr>
          </a:p>
        </p:txBody>
      </p:sp>
      <p:sp>
        <p:nvSpPr>
          <p:cNvPr id="306"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07"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08" name="TextBox 1"/>
          <p:cNvSpPr/>
          <p:nvPr/>
        </p:nvSpPr>
        <p:spPr>
          <a:xfrm>
            <a:off x="725760" y="1788480"/>
            <a:ext cx="4230000" cy="1309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5G is next generation networking</a:t>
            </a: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pic>
        <p:nvPicPr>
          <p:cNvPr id="309" name="Picture 8"/>
          <p:cNvPicPr/>
          <p:nvPr/>
        </p:nvPicPr>
        <p:blipFill>
          <a:blip r:embed="rId3"/>
          <a:stretch/>
        </p:blipFill>
        <p:spPr>
          <a:xfrm>
            <a:off x="5664172" y="1644660"/>
            <a:ext cx="4416000" cy="3568680"/>
          </a:xfrm>
          <a:prstGeom prst="rect">
            <a:avLst/>
          </a:prstGeom>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11"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312"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The Race to 5G:</a:t>
            </a:r>
            <a:endParaRPr lang="en-AE" sz="3400" b="0" strike="noStrike" spc="-1">
              <a:solidFill>
                <a:srgbClr val="000000"/>
              </a:solidFill>
              <a:latin typeface="Arial"/>
            </a:endParaRPr>
          </a:p>
        </p:txBody>
      </p:sp>
      <p:sp>
        <p:nvSpPr>
          <p:cNvPr id="313"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14"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15" name="TextBox 1"/>
          <p:cNvSpPr/>
          <p:nvPr/>
        </p:nvSpPr>
        <p:spPr>
          <a:xfrm>
            <a:off x="978840" y="1148040"/>
            <a:ext cx="10168560" cy="313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Today’s mobile users want faster data speeds and more reliable service.</a:t>
            </a:r>
            <a:endParaRPr lang="en-AE" sz="2000" b="0" strike="noStrike" spc="-1">
              <a:solidFill>
                <a:srgbClr val="000000"/>
              </a:solidFill>
              <a:latin typeface="Arial"/>
            </a:endParaRPr>
          </a:p>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5G—promises to deliver that, and much more.</a:t>
            </a:r>
            <a:endParaRPr lang="en-AE" sz="2000" b="0" strike="noStrike" spc="-1">
              <a:solidFill>
                <a:srgbClr val="000000"/>
              </a:solidFill>
              <a:latin typeface="Arial"/>
            </a:endParaRPr>
          </a:p>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5G is still in the planning stages, and companies and industry groups are working together to figure out exactly what it will be.</a:t>
            </a:r>
            <a:endParaRPr lang="en-AE" sz="2000" b="0" strike="noStrike" spc="-1">
              <a:solidFill>
                <a:srgbClr val="000000"/>
              </a:solidFill>
              <a:latin typeface="Arial"/>
            </a:endParaRPr>
          </a:p>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Deliver data with less than a millisecond of delay (compared to about 70 ms on today’s 4G networks).</a:t>
            </a:r>
            <a:endParaRPr lang="en-AE" sz="2000" b="0" strike="noStrike" spc="-1">
              <a:solidFill>
                <a:srgbClr val="000000"/>
              </a:solidFill>
              <a:latin typeface="Arial"/>
            </a:endParaRPr>
          </a:p>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Peak download speeds of 20 gigabits per second (compared to 1 Gb/s on 4G) to users.</a:t>
            </a: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17"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318"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5G is Next Generation Networking:</a:t>
            </a:r>
            <a:endParaRPr lang="en-AE" sz="3400" b="0" strike="noStrike" spc="-1">
              <a:solidFill>
                <a:srgbClr val="000000"/>
              </a:solidFill>
              <a:latin typeface="Arial"/>
            </a:endParaRPr>
          </a:p>
        </p:txBody>
      </p:sp>
      <p:sp>
        <p:nvSpPr>
          <p:cNvPr id="319"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20"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21" name="TextBox 1"/>
          <p:cNvSpPr/>
          <p:nvPr/>
        </p:nvSpPr>
        <p:spPr>
          <a:xfrm>
            <a:off x="978840" y="1148040"/>
            <a:ext cx="8882280" cy="283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The main difference between 5G and the existing 3G and 4G networks is that it combines massive data bandwidth and speed, with incredibly fast response times.</a:t>
            </a:r>
            <a:endParaRPr lang="en-AE" sz="2000" b="0" strike="noStrike" spc="-1">
              <a:solidFill>
                <a:srgbClr val="000000"/>
              </a:solidFill>
              <a:latin typeface="Arial"/>
            </a:endParaRPr>
          </a:p>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5G network must distribute its nodes closer to the customer, building a distributed network architecture rather than a centralized one.</a:t>
            </a:r>
            <a:endParaRPr lang="en-AE" sz="2000" b="0" strike="noStrike" spc="-1">
              <a:solidFill>
                <a:srgbClr val="000000"/>
              </a:solidFill>
              <a:latin typeface="Arial"/>
            </a:endParaRPr>
          </a:p>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This processing power, close to the edge of the network, is the gateway to enabling innovation.</a:t>
            </a: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23"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324"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Cloud Computing:</a:t>
            </a:r>
            <a:endParaRPr lang="en-AE" sz="3400" b="0" strike="noStrike" spc="-1">
              <a:solidFill>
                <a:srgbClr val="000000"/>
              </a:solidFill>
              <a:latin typeface="Arial"/>
            </a:endParaRPr>
          </a:p>
        </p:txBody>
      </p:sp>
      <p:sp>
        <p:nvSpPr>
          <p:cNvPr id="325"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26"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27" name="TextBox 1"/>
          <p:cNvSpPr/>
          <p:nvPr/>
        </p:nvSpPr>
        <p:spPr>
          <a:xfrm>
            <a:off x="978840" y="1148040"/>
            <a:ext cx="8882280" cy="4663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Cloud computing technology has enabled companies to migrate platforms and applications that were once predominantly on-premises or within public/private cloud environments.</a:t>
            </a:r>
            <a:endParaRPr lang="en-AE" sz="2000" b="0" strike="noStrike" spc="-1">
              <a:solidFill>
                <a:srgbClr val="000000"/>
              </a:solidFill>
              <a:latin typeface="Arial"/>
            </a:endParaRPr>
          </a:p>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Cloud computing is a technology that provides user applications that are delivered from a collected group of distributed computing resources (e.g., servers, databases, applications, and networks).</a:t>
            </a:r>
            <a:endParaRPr lang="en-AE" sz="2000" b="0" strike="noStrike" spc="-1">
              <a:solidFill>
                <a:srgbClr val="000000"/>
              </a:solidFill>
              <a:latin typeface="Arial"/>
            </a:endParaRPr>
          </a:p>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The benefits of cloud computing include lower implementation costs, faster time to value, and cost-effective upgrades, among others. The capital savings that cloud computing offers has made rapid deployment of ubiquitous information sharing solutions more cost effective. The use of private clouds has enabled the orchestration of capacity sharing and management across the various players in a supply chain.</a:t>
            </a: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29"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330"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Cloud Computing:</a:t>
            </a:r>
            <a:endParaRPr lang="en-AE" sz="3400" b="0" strike="noStrike" spc="-1">
              <a:solidFill>
                <a:srgbClr val="000000"/>
              </a:solidFill>
              <a:latin typeface="Arial"/>
            </a:endParaRPr>
          </a:p>
        </p:txBody>
      </p:sp>
      <p:sp>
        <p:nvSpPr>
          <p:cNvPr id="331"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32"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33" name="TextBox 1"/>
          <p:cNvSpPr/>
          <p:nvPr/>
        </p:nvSpPr>
        <p:spPr>
          <a:xfrm>
            <a:off x="978840" y="1148040"/>
            <a:ext cx="8882280" cy="265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Digital Transformation Examples: 3 Company Case Studies, </a:t>
            </a:r>
            <a:r>
              <a:rPr lang="en-US" sz="2000" b="0" u="sng" strike="noStrike" spc="-1">
                <a:solidFill>
                  <a:srgbClr val="0563C1"/>
                </a:solidFill>
                <a:uFillTx/>
                <a:latin typeface="Arial"/>
                <a:ea typeface="DejaVu Sans"/>
                <a:hlinkClick r:id="rId3"/>
              </a:rPr>
              <a:t>https://amplitude.com/blog/digital-transformation-examples</a:t>
            </a:r>
            <a:endParaRPr lang="en-AE"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US" sz="2200" b="0" u="sng" strike="noStrike" spc="-1">
                <a:solidFill>
                  <a:srgbClr val="0563C1"/>
                </a:solidFill>
                <a:uFillTx/>
                <a:latin typeface="Calibri"/>
                <a:ea typeface="DejaVu Sans"/>
                <a:hlinkClick r:id="rId4"/>
              </a:rPr>
              <a:t>Why Supply Chain Leaders Are Moving to the Cloud</a:t>
            </a:r>
            <a:endParaRPr lang="en-AE" sz="22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35"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336"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Internet of Things (IoT):</a:t>
            </a:r>
            <a:endParaRPr lang="en-AE" sz="3400" b="0" strike="noStrike" spc="-1">
              <a:solidFill>
                <a:srgbClr val="000000"/>
              </a:solidFill>
              <a:latin typeface="Arial"/>
            </a:endParaRPr>
          </a:p>
        </p:txBody>
      </p:sp>
      <p:sp>
        <p:nvSpPr>
          <p:cNvPr id="337"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38"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39" name="TextBox 1"/>
          <p:cNvSpPr/>
          <p:nvPr/>
        </p:nvSpPr>
        <p:spPr>
          <a:xfrm>
            <a:off x="978840" y="1148040"/>
            <a:ext cx="8882280" cy="3748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IoT refers to the connection of devices, objects, and machines to the internet.</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It provides a variety of applications for supply chain management.</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For Examples, location tracking, fleet management, etc.</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It can tell immediately the location of the containers anywhere in the world.</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One problem with connected devices and machines is the potential for hacking into the systems.</a:t>
            </a: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13"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114" name="PURPOSE"/>
          <p:cNvSpPr/>
          <p:nvPr/>
        </p:nvSpPr>
        <p:spPr>
          <a:xfrm>
            <a:off x="725760" y="492480"/>
            <a:ext cx="561384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Notes:</a:t>
            </a:r>
            <a:endParaRPr lang="en-AE" sz="3400" b="0" strike="noStrike" spc="-1">
              <a:solidFill>
                <a:srgbClr val="000000"/>
              </a:solidFill>
              <a:latin typeface="Arial"/>
            </a:endParaRPr>
          </a:p>
        </p:txBody>
      </p:sp>
      <p:sp>
        <p:nvSpPr>
          <p:cNvPr id="115"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16"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17" name="TextBox 1"/>
          <p:cNvSpPr/>
          <p:nvPr/>
        </p:nvSpPr>
        <p:spPr>
          <a:xfrm>
            <a:off x="1011240" y="1249920"/>
            <a:ext cx="10168560" cy="2435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333333"/>
              </a:buClr>
              <a:buFont typeface="Wingdings" charset="2"/>
              <a:buChar char=""/>
            </a:pPr>
            <a:r>
              <a:rPr lang="en-US" sz="2200" b="0" i="1" strike="noStrike" spc="-1" dirty="0">
                <a:solidFill>
                  <a:srgbClr val="333333"/>
                </a:solidFill>
                <a:latin typeface="Arial"/>
                <a:ea typeface="DejaVu Sans"/>
              </a:rPr>
              <a:t>Every industry – whether it’s oil and gas, retail, financial services, </a:t>
            </a:r>
            <a:r>
              <a:rPr lang="en-US" sz="2200" b="0" i="1" strike="noStrike" spc="-1" dirty="0" err="1">
                <a:solidFill>
                  <a:srgbClr val="333333"/>
                </a:solidFill>
                <a:latin typeface="Arial"/>
                <a:ea typeface="DejaVu Sans"/>
              </a:rPr>
              <a:t>agri</a:t>
            </a:r>
            <a:r>
              <a:rPr lang="en-US" sz="2200" b="0" i="1" strike="noStrike" spc="-1" dirty="0">
                <a:solidFill>
                  <a:srgbClr val="333333"/>
                </a:solidFill>
                <a:latin typeface="Arial"/>
                <a:ea typeface="DejaVu Sans"/>
              </a:rPr>
              <a:t>-tech – all are being transformed by digital technology.⸺ Satya Nadella, Microsoft CEO.</a:t>
            </a:r>
            <a:endParaRPr lang="en-AE" sz="2200" b="0" strike="noStrike" spc="-1" dirty="0">
              <a:solidFill>
                <a:srgbClr val="000000"/>
              </a:solidFill>
              <a:latin typeface="Arial"/>
            </a:endParaRPr>
          </a:p>
          <a:p>
            <a:pPr>
              <a:lnSpc>
                <a:spcPct val="100000"/>
              </a:lnSpc>
            </a:pPr>
            <a:endParaRPr lang="en-AE" sz="2200" b="0" strike="noStrike" spc="-1" dirty="0">
              <a:solidFill>
                <a:srgbClr val="000000"/>
              </a:solidFill>
              <a:latin typeface="Arial"/>
            </a:endParaRPr>
          </a:p>
          <a:p>
            <a:pPr>
              <a:lnSpc>
                <a:spcPct val="100000"/>
              </a:lnSpc>
            </a:pPr>
            <a:endParaRPr lang="en-AE" sz="2200" b="0" strike="noStrike" spc="-1" dirty="0">
              <a:solidFill>
                <a:srgbClr val="000000"/>
              </a:solidFill>
              <a:latin typeface="Arial"/>
            </a:endParaRPr>
          </a:p>
          <a:p>
            <a:pPr>
              <a:lnSpc>
                <a:spcPct val="100000"/>
              </a:lnSpc>
            </a:pPr>
            <a:endParaRPr lang="en-AE" sz="2200" b="0" strike="noStrike" spc="-1" dirty="0">
              <a:solidFill>
                <a:srgbClr val="000000"/>
              </a:solidFill>
              <a:latin typeface="Arial"/>
            </a:endParaRPr>
          </a:p>
          <a:p>
            <a:pPr>
              <a:lnSpc>
                <a:spcPct val="100000"/>
              </a:lnSpc>
            </a:pPr>
            <a:endParaRPr lang="en-AE" sz="2200" b="0" strike="noStrike" spc="-1" dirty="0">
              <a:solidFill>
                <a:srgbClr val="000000"/>
              </a:solidFill>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41"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342"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Internet of Things (IoT):</a:t>
            </a:r>
            <a:endParaRPr lang="en-AE" sz="3400" b="0" strike="noStrike" spc="-1">
              <a:solidFill>
                <a:srgbClr val="000000"/>
              </a:solidFill>
              <a:latin typeface="Arial"/>
            </a:endParaRPr>
          </a:p>
        </p:txBody>
      </p:sp>
      <p:sp>
        <p:nvSpPr>
          <p:cNvPr id="343"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44"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45" name="TextBox 1"/>
          <p:cNvSpPr/>
          <p:nvPr/>
        </p:nvSpPr>
        <p:spPr>
          <a:xfrm>
            <a:off x="978840" y="1148040"/>
            <a:ext cx="8882280" cy="2224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NZ" sz="2000" b="0" u="sng" strike="noStrike" spc="-1">
                <a:solidFill>
                  <a:srgbClr val="0563C1"/>
                </a:solidFill>
                <a:uFillTx/>
                <a:latin typeface="Calibri"/>
                <a:ea typeface="DejaVu Sans"/>
                <a:hlinkClick r:id="rId3"/>
              </a:rPr>
              <a:t>IoT</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u="sng" strike="noStrike" spc="-1">
                <a:solidFill>
                  <a:srgbClr val="0563C1"/>
                </a:solidFill>
                <a:uFillTx/>
                <a:latin typeface="Calibri"/>
                <a:ea typeface="DejaVu Sans"/>
                <a:hlinkClick r:id="rId4"/>
              </a:rPr>
              <a:t>How IoT is Transforming Supply Chains</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NZ" sz="2000" b="0" u="sng" strike="noStrike" spc="-1">
                <a:solidFill>
                  <a:srgbClr val="0563C1"/>
                </a:solidFill>
                <a:uFillTx/>
                <a:latin typeface="Calibri"/>
                <a:ea typeface="DejaVu Sans"/>
                <a:hlinkClick r:id="rId5"/>
              </a:rPr>
              <a:t>IoT In Inventory Management </a:t>
            </a: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47"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348"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Drones:</a:t>
            </a:r>
            <a:endParaRPr lang="en-AE" sz="3400" b="0" strike="noStrike" spc="-1">
              <a:solidFill>
                <a:srgbClr val="000000"/>
              </a:solidFill>
              <a:latin typeface="Arial"/>
            </a:endParaRPr>
          </a:p>
        </p:txBody>
      </p:sp>
      <p:sp>
        <p:nvSpPr>
          <p:cNvPr id="349"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50"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51" name="TextBox 1"/>
          <p:cNvSpPr/>
          <p:nvPr/>
        </p:nvSpPr>
        <p:spPr>
          <a:xfrm>
            <a:off x="978840" y="1148040"/>
            <a:ext cx="8882280" cy="43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Drone technology has been around for some time now, but its use for commercial purposes is strictly regulated in America.</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Unmanned aircraft can cost effectively automate what was once cost-intensive manual activities, such as field inspection in remote areas or those that are difficult to access, using aircraft equipped with cameras or RFID transponders.</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Online retailers are also considering drones for cost-effective last-mile access and delivery.</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Domino’s Pizza has started experiments on drone delivery of pizza.</a:t>
            </a:r>
            <a:endParaRPr lang="en-AE" sz="2000" b="0" strike="noStrike" spc="-1">
              <a:solidFill>
                <a:srgbClr val="000000"/>
              </a:solidFill>
              <a:latin typeface="Arial"/>
            </a:endParaRPr>
          </a:p>
          <a:p>
            <a:pPr>
              <a:lnSpc>
                <a:spcPct val="100000"/>
              </a:lnSpc>
            </a:pPr>
            <a:br>
              <a:rPr sz="2000"/>
            </a:b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53"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354"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Drones:</a:t>
            </a:r>
            <a:endParaRPr lang="en-AE" sz="3400" b="0" strike="noStrike" spc="-1">
              <a:solidFill>
                <a:srgbClr val="000000"/>
              </a:solidFill>
              <a:latin typeface="Arial"/>
            </a:endParaRPr>
          </a:p>
        </p:txBody>
      </p:sp>
      <p:sp>
        <p:nvSpPr>
          <p:cNvPr id="355"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56"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57" name="TextBox 1"/>
          <p:cNvSpPr/>
          <p:nvPr/>
        </p:nvSpPr>
        <p:spPr>
          <a:xfrm>
            <a:off x="978840" y="1148040"/>
            <a:ext cx="8882280" cy="283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000000"/>
              </a:buClr>
              <a:buFont typeface="Wingdings" charset="2"/>
              <a:buChar char=""/>
            </a:pPr>
            <a:r>
              <a:rPr lang="en-US" sz="2000" b="0" strike="noStrike" spc="-1">
                <a:solidFill>
                  <a:srgbClr val="000000"/>
                </a:solidFill>
                <a:latin typeface="Calibri"/>
                <a:ea typeface="DejaVu Sans"/>
              </a:rPr>
              <a:t>Domino's Flying Drone Delivers  </a:t>
            </a:r>
            <a:r>
              <a:rPr lang="en-US" sz="2000" b="0" u="sng" strike="noStrike" spc="-1">
                <a:solidFill>
                  <a:srgbClr val="0563C1"/>
                </a:solidFill>
                <a:uFillTx/>
                <a:latin typeface="Calibri"/>
                <a:ea typeface="DejaVu Sans"/>
                <a:hlinkClick r:id="rId3"/>
              </a:rPr>
              <a:t>http://www.youtube.com/watch?v=-CYT4PFV_Hs</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u="sng" strike="noStrike" spc="-1">
                <a:solidFill>
                  <a:srgbClr val="0563C1"/>
                </a:solidFill>
                <a:uFillTx/>
                <a:latin typeface="Calibri"/>
                <a:ea typeface="DejaVu Sans"/>
                <a:hlinkClick r:id="rId4"/>
              </a:rPr>
              <a:t>Amazon Testing Drone Delivery System – YouTube</a:t>
            </a: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br>
              <a:rPr sz="2000"/>
            </a:b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59"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360"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Social Media:</a:t>
            </a:r>
            <a:endParaRPr lang="en-AE" sz="3400" b="0" strike="noStrike" spc="-1">
              <a:solidFill>
                <a:srgbClr val="000000"/>
              </a:solidFill>
              <a:latin typeface="Arial"/>
            </a:endParaRPr>
          </a:p>
        </p:txBody>
      </p:sp>
      <p:sp>
        <p:nvSpPr>
          <p:cNvPr id="361"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62"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63" name="TextBox 1"/>
          <p:cNvSpPr/>
          <p:nvPr/>
        </p:nvSpPr>
        <p:spPr>
          <a:xfrm>
            <a:off x="978840" y="1148040"/>
            <a:ext cx="8882280" cy="4663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Social media can be used as a mechanism for collective intelligence about a supply chain by gathering information from a broad base of different sources</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This collective intelligence can be used to uncover evolving trends or for better informed decision-making.</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Social media benefits the supply chain industry in many ways. Companies can enhance communication with customers, generate demand, reduce operating costs, mitigate risk, increase productivity, and enhance marketplace intelligence. </a:t>
            </a: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br>
              <a:rPr sz="2000"/>
            </a:b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65"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366"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Data Analytics:</a:t>
            </a:r>
            <a:endParaRPr lang="en-AE" sz="3400" b="0" strike="noStrike" spc="-1">
              <a:solidFill>
                <a:srgbClr val="000000"/>
              </a:solidFill>
              <a:latin typeface="Arial"/>
            </a:endParaRPr>
          </a:p>
        </p:txBody>
      </p:sp>
      <p:sp>
        <p:nvSpPr>
          <p:cNvPr id="367"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68"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69" name="TextBox 1"/>
          <p:cNvSpPr/>
          <p:nvPr/>
        </p:nvSpPr>
        <p:spPr>
          <a:xfrm>
            <a:off x="978840" y="1148040"/>
            <a:ext cx="8882280" cy="649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Data analytics involves the manipulation and computation of large volumes of data, often from a wide variety of different sources.</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Data analytics capabilities have been found to enhance the utility of the mass amounts of data that can be collected and communicated through the supply chain on a regular basis. </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Examples include: </a:t>
            </a:r>
            <a:endParaRPr lang="en-AE" sz="2000" b="0" strike="noStrike" spc="-1">
              <a:solidFill>
                <a:srgbClr val="000000"/>
              </a:solidFill>
              <a:latin typeface="Arial"/>
            </a:endParaRPr>
          </a:p>
          <a:p>
            <a:pPr marL="800280" lvl="1" indent="-343080">
              <a:lnSpc>
                <a:spcPct val="100000"/>
              </a:lnSpc>
              <a:buClr>
                <a:srgbClr val="000000"/>
              </a:buClr>
              <a:buFont typeface="Wingdings" charset="2"/>
              <a:buChar char=""/>
            </a:pPr>
            <a:r>
              <a:rPr lang="en-US" sz="2000" b="0" strike="noStrike" spc="-1">
                <a:solidFill>
                  <a:srgbClr val="000000"/>
                </a:solidFill>
                <a:latin typeface="Arial"/>
                <a:ea typeface="DejaVu Sans"/>
              </a:rPr>
              <a:t>understanding buyer/supplier behavior to reduce inventory levels; </a:t>
            </a:r>
            <a:endParaRPr lang="en-AE" sz="2000" b="0" strike="noStrike" spc="-1">
              <a:solidFill>
                <a:srgbClr val="000000"/>
              </a:solidFill>
              <a:latin typeface="Arial"/>
            </a:endParaRPr>
          </a:p>
          <a:p>
            <a:pPr marL="800280" lvl="1" indent="-343080">
              <a:lnSpc>
                <a:spcPct val="100000"/>
              </a:lnSpc>
              <a:buClr>
                <a:srgbClr val="000000"/>
              </a:buClr>
              <a:buFont typeface="Wingdings" charset="2"/>
              <a:buChar char=""/>
            </a:pPr>
            <a:r>
              <a:rPr lang="en-US" sz="2000" b="0" strike="noStrike" spc="-1">
                <a:solidFill>
                  <a:srgbClr val="000000"/>
                </a:solidFill>
                <a:latin typeface="Arial"/>
                <a:ea typeface="DejaVu Sans"/>
              </a:rPr>
              <a:t>using predictive analytics to predict maintenance events in equipment so that parts and labor resources can be effectively prepositioned for repairs; </a:t>
            </a:r>
            <a:endParaRPr lang="en-AE" sz="2000" b="0" strike="noStrike" spc="-1">
              <a:solidFill>
                <a:srgbClr val="000000"/>
              </a:solidFill>
              <a:latin typeface="Arial"/>
            </a:endParaRPr>
          </a:p>
          <a:p>
            <a:pPr marL="800280" lvl="1" indent="-343080">
              <a:lnSpc>
                <a:spcPct val="100000"/>
              </a:lnSpc>
              <a:buClr>
                <a:srgbClr val="000000"/>
              </a:buClr>
              <a:buFont typeface="Wingdings" charset="2"/>
              <a:buChar char=""/>
            </a:pPr>
            <a:r>
              <a:rPr lang="en-US" sz="2000" b="0" strike="noStrike" spc="-1">
                <a:solidFill>
                  <a:srgbClr val="000000"/>
                </a:solidFill>
                <a:latin typeface="Arial"/>
                <a:ea typeface="DejaVu Sans"/>
              </a:rPr>
              <a:t>using analytics to support real-time dynamic decision-making as to how to pick and ship orders based on the current situational awareness of demand patterns; and </a:t>
            </a:r>
            <a:endParaRPr lang="en-AE" sz="2000" b="0" strike="noStrike" spc="-1">
              <a:solidFill>
                <a:srgbClr val="000000"/>
              </a:solidFill>
              <a:latin typeface="Arial"/>
            </a:endParaRPr>
          </a:p>
          <a:p>
            <a:pPr marL="800280" lvl="1" indent="-343080">
              <a:lnSpc>
                <a:spcPct val="100000"/>
              </a:lnSpc>
              <a:buClr>
                <a:srgbClr val="000000"/>
              </a:buClr>
              <a:buFont typeface="Wingdings" charset="2"/>
              <a:buChar char=""/>
            </a:pPr>
            <a:r>
              <a:rPr lang="en-US" sz="2000" b="0" strike="noStrike" spc="-1">
                <a:solidFill>
                  <a:srgbClr val="000000"/>
                </a:solidFill>
                <a:latin typeface="Arial"/>
                <a:ea typeface="DejaVu Sans"/>
              </a:rPr>
              <a:t>creating online promotions hourly, based on buying demand to reduce inventory levels.</a:t>
            </a: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br>
              <a:rPr sz="2000"/>
            </a:b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71"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372"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Big Data Analytics:</a:t>
            </a:r>
            <a:endParaRPr lang="en-AE" sz="3400" b="0" strike="noStrike" spc="-1">
              <a:solidFill>
                <a:srgbClr val="000000"/>
              </a:solidFill>
              <a:latin typeface="Arial"/>
            </a:endParaRPr>
          </a:p>
        </p:txBody>
      </p:sp>
      <p:sp>
        <p:nvSpPr>
          <p:cNvPr id="373"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74"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75" name="TextBox 1"/>
          <p:cNvSpPr/>
          <p:nvPr/>
        </p:nvSpPr>
        <p:spPr>
          <a:xfrm>
            <a:off x="978840" y="1148040"/>
            <a:ext cx="9399600" cy="43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Big Data is also data but with a huge size. </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Big Data is a term used to describe a collection of data that is huge in volume and yet growing exponentially with time.</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In short, such data is so large and complex that none of the traditional data management tools are able to store it or process it efficiently.</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Big Data analytics allows companies to quickly access and analyze their data to make better business decisions—faster. Smarter business decisions yield more efficient operations, higher profits and loyal customers. </a:t>
            </a: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br>
              <a:rPr sz="2000"/>
            </a:b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77"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378"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Big Data Analytics:</a:t>
            </a:r>
            <a:endParaRPr lang="en-AE" sz="3400" b="0" strike="noStrike" spc="-1">
              <a:solidFill>
                <a:srgbClr val="000000"/>
              </a:solidFill>
              <a:latin typeface="Arial"/>
            </a:endParaRPr>
          </a:p>
        </p:txBody>
      </p:sp>
      <p:sp>
        <p:nvSpPr>
          <p:cNvPr id="379"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80"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pic>
        <p:nvPicPr>
          <p:cNvPr id="381" name="Picture 7"/>
          <p:cNvPicPr/>
          <p:nvPr/>
        </p:nvPicPr>
        <p:blipFill>
          <a:blip r:embed="rId3"/>
          <a:stretch/>
        </p:blipFill>
        <p:spPr>
          <a:xfrm>
            <a:off x="1935360" y="1198440"/>
            <a:ext cx="7842240" cy="4958640"/>
          </a:xfrm>
          <a:prstGeom prst="rect">
            <a:avLst/>
          </a:prstGeom>
          <a:ln w="0">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83"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384"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Technology Adoption Challenges:</a:t>
            </a:r>
            <a:endParaRPr lang="en-AE" sz="3400" b="0" strike="noStrike" spc="-1">
              <a:solidFill>
                <a:srgbClr val="000000"/>
              </a:solidFill>
              <a:latin typeface="Arial"/>
            </a:endParaRPr>
          </a:p>
        </p:txBody>
      </p:sp>
      <p:sp>
        <p:nvSpPr>
          <p:cNvPr id="385"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86"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87" name="TextBox 1"/>
          <p:cNvSpPr/>
          <p:nvPr/>
        </p:nvSpPr>
        <p:spPr>
          <a:xfrm>
            <a:off x="978840" y="1148040"/>
            <a:ext cx="9986400" cy="5273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000000"/>
              </a:buClr>
              <a:buFont typeface="Wingdings" charset="2"/>
              <a:buChar char=""/>
            </a:pPr>
            <a:r>
              <a:rPr lang="en-US" sz="2000" b="0" strike="noStrike" spc="-1">
                <a:solidFill>
                  <a:srgbClr val="000000"/>
                </a:solidFill>
                <a:latin typeface="Arial"/>
                <a:ea typeface="DejaVu Sans"/>
              </a:rPr>
              <a:t>A majority of organizations cite </a:t>
            </a:r>
            <a:r>
              <a:rPr lang="en-US" sz="2000" b="1" strike="noStrike" spc="-1">
                <a:solidFill>
                  <a:srgbClr val="000000"/>
                </a:solidFill>
                <a:latin typeface="Arial"/>
                <a:ea typeface="DejaVu Sans"/>
              </a:rPr>
              <a:t>people</a:t>
            </a:r>
            <a:r>
              <a:rPr lang="en-US" sz="2000" b="0" strike="noStrike" spc="-1">
                <a:solidFill>
                  <a:srgbClr val="000000"/>
                </a:solidFill>
                <a:latin typeface="Arial"/>
                <a:ea typeface="DejaVu Sans"/>
              </a:rPr>
              <a:t>, </a:t>
            </a:r>
            <a:r>
              <a:rPr lang="en-US" sz="2000" b="1" strike="noStrike" spc="-1">
                <a:solidFill>
                  <a:srgbClr val="000000"/>
                </a:solidFill>
                <a:latin typeface="Arial"/>
                <a:ea typeface="DejaVu Sans"/>
              </a:rPr>
              <a:t>process</a:t>
            </a:r>
            <a:r>
              <a:rPr lang="en-US" sz="2000" b="0" strike="noStrike" spc="-1">
                <a:solidFill>
                  <a:srgbClr val="000000"/>
                </a:solidFill>
                <a:latin typeface="Arial"/>
                <a:ea typeface="DejaVu Sans"/>
              </a:rPr>
              <a:t> or </a:t>
            </a:r>
            <a:r>
              <a:rPr lang="en-US" sz="2000" b="1" strike="noStrike" spc="-1">
                <a:solidFill>
                  <a:srgbClr val="000000"/>
                </a:solidFill>
                <a:latin typeface="Arial"/>
                <a:ea typeface="DejaVu Sans"/>
              </a:rPr>
              <a:t>technology</a:t>
            </a:r>
            <a:r>
              <a:rPr lang="en-US" sz="2000" b="0" strike="noStrike" spc="-1">
                <a:solidFill>
                  <a:srgbClr val="000000"/>
                </a:solidFill>
                <a:latin typeface="Arial"/>
                <a:ea typeface="DejaVu Sans"/>
              </a:rPr>
              <a:t> challenges to digital transformation.</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1" strike="noStrike" spc="-1">
                <a:solidFill>
                  <a:srgbClr val="000000"/>
                </a:solidFill>
                <a:latin typeface="Arial"/>
                <a:ea typeface="DejaVu Sans"/>
              </a:rPr>
              <a:t>People</a:t>
            </a:r>
            <a:r>
              <a:rPr lang="en-US" sz="2000" b="0" strike="noStrike" spc="-1">
                <a:solidFill>
                  <a:srgbClr val="000000"/>
                </a:solidFill>
                <a:latin typeface="Arial"/>
                <a:ea typeface="DejaVu Sans"/>
              </a:rPr>
              <a:t> challenges are most commonly cited by customers - difficulties achieving the culture change or buy-in required to drive a transformation, breaking down the organizational siloes between functional, or unleashing the skills of digital innovators.</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1" strike="noStrike" spc="-1">
                <a:solidFill>
                  <a:srgbClr val="000000"/>
                </a:solidFill>
                <a:latin typeface="Arial"/>
                <a:ea typeface="DejaVu Sans"/>
              </a:rPr>
              <a:t>Process</a:t>
            </a:r>
            <a:r>
              <a:rPr lang="en-US" sz="2000" b="0" strike="noStrike" spc="-1">
                <a:solidFill>
                  <a:srgbClr val="000000"/>
                </a:solidFill>
                <a:latin typeface="Arial"/>
                <a:ea typeface="DejaVu Sans"/>
              </a:rPr>
              <a:t>: As business processes and transactions cross multiple environments, organizations must:</a:t>
            </a:r>
            <a:endParaRPr lang="en-AE" sz="2000" b="0" strike="noStrike" spc="-1">
              <a:solidFill>
                <a:srgbClr val="000000"/>
              </a:solidFill>
              <a:latin typeface="Arial"/>
            </a:endParaRPr>
          </a:p>
          <a:p>
            <a:pPr marL="800280" lvl="1" indent="-343080">
              <a:lnSpc>
                <a:spcPct val="100000"/>
              </a:lnSpc>
              <a:buClr>
                <a:srgbClr val="000000"/>
              </a:buClr>
              <a:buFont typeface="Wingdings" charset="2"/>
              <a:buChar char=""/>
            </a:pPr>
            <a:r>
              <a:rPr lang="en-US" sz="2000" b="0" strike="noStrike" spc="-1">
                <a:solidFill>
                  <a:srgbClr val="000000"/>
                </a:solidFill>
                <a:latin typeface="Arial"/>
                <a:ea typeface="DejaVu Sans"/>
              </a:rPr>
              <a:t>Be aware of the new risks involved, and ensure security, visibility and control at each touch point.</a:t>
            </a:r>
            <a:endParaRPr lang="en-AE" sz="2000" b="0" strike="noStrike" spc="-1">
              <a:solidFill>
                <a:srgbClr val="000000"/>
              </a:solidFill>
              <a:latin typeface="Arial"/>
            </a:endParaRPr>
          </a:p>
          <a:p>
            <a:pPr marL="800280" lvl="1" indent="-343080">
              <a:lnSpc>
                <a:spcPct val="100000"/>
              </a:lnSpc>
              <a:buClr>
                <a:srgbClr val="000000"/>
              </a:buClr>
              <a:buFont typeface="Wingdings" charset="2"/>
              <a:buChar char=""/>
            </a:pPr>
            <a:r>
              <a:rPr lang="en-US" sz="2000" b="0" strike="noStrike" spc="-1">
                <a:solidFill>
                  <a:srgbClr val="000000"/>
                </a:solidFill>
                <a:latin typeface="Arial"/>
                <a:ea typeface="DejaVu Sans"/>
              </a:rPr>
              <a:t>And ensure processes are adaptable to cross beyond the boundaries of the traditional organizational ecosystem.</a:t>
            </a:r>
            <a:endParaRPr lang="en-AE" sz="2000" b="0" strike="noStrike" spc="-1">
              <a:solidFill>
                <a:srgbClr val="000000"/>
              </a:solidFill>
              <a:latin typeface="Arial"/>
            </a:endParaRPr>
          </a:p>
          <a:p>
            <a:pPr marL="343080" indent="-343080">
              <a:lnSpc>
                <a:spcPct val="100000"/>
              </a:lnSpc>
              <a:buClr>
                <a:srgbClr val="000000"/>
              </a:buClr>
              <a:buFont typeface="Wingdings" charset="2"/>
              <a:buChar char=""/>
            </a:pPr>
            <a:r>
              <a:rPr lang="en-US" sz="2000" b="1" strike="noStrike" spc="-1">
                <a:solidFill>
                  <a:srgbClr val="000000"/>
                </a:solidFill>
                <a:latin typeface="Arial"/>
                <a:ea typeface="DejaVu Sans"/>
              </a:rPr>
              <a:t>Technology</a:t>
            </a:r>
            <a:r>
              <a:rPr lang="en-US" sz="2000" b="0" strike="noStrike" spc="-1">
                <a:solidFill>
                  <a:srgbClr val="000000"/>
                </a:solidFill>
                <a:latin typeface="Arial"/>
                <a:ea typeface="DejaVu Sans"/>
              </a:rPr>
              <a:t>: How do you maximize flexibility?  To use not only your own data, apps and services, but also those from anywhere you want, and be confident you’ll have that flexibility into the future?</a:t>
            </a:r>
            <a:endParaRPr lang="en-AE" sz="2000" b="0" strike="noStrike" spc="-1">
              <a:solidFill>
                <a:srgbClr val="000000"/>
              </a:solidFill>
              <a:latin typeface="Arial"/>
            </a:endParaRPr>
          </a:p>
          <a:p>
            <a:pPr marL="800280" lvl="1" indent="-343080">
              <a:lnSpc>
                <a:spcPct val="100000"/>
              </a:lnSpc>
              <a:buClr>
                <a:srgbClr val="000000"/>
              </a:buClr>
              <a:buFont typeface="Wingdings" charset="2"/>
              <a:buChar char=""/>
            </a:pPr>
            <a:r>
              <a:rPr lang="en-US" sz="2000" b="0" strike="noStrike" spc="-1">
                <a:solidFill>
                  <a:srgbClr val="000000"/>
                </a:solidFill>
                <a:latin typeface="Arial"/>
                <a:ea typeface="DejaVu Sans"/>
              </a:rPr>
              <a:t>You need a flexible, open IT foundation that can handle data from any source, with rapid scalability, on demand.</a:t>
            </a:r>
            <a:endParaRPr lang="en-AE" sz="2000" b="0" strike="noStrike" spc="-1">
              <a:solidFill>
                <a:srgbClr val="000000"/>
              </a:solidFill>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89"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390"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dirty="0">
                <a:solidFill>
                  <a:srgbClr val="6419F5"/>
                </a:solidFill>
                <a:latin typeface="Bahnschrift"/>
                <a:ea typeface="Futura PT Book"/>
              </a:rPr>
              <a:t>Technology Adoption Challenges:</a:t>
            </a:r>
            <a:endParaRPr lang="en-AE" sz="3400" b="0" strike="noStrike" spc="-1" dirty="0">
              <a:solidFill>
                <a:srgbClr val="000000"/>
              </a:solidFill>
              <a:latin typeface="Arial"/>
            </a:endParaRPr>
          </a:p>
        </p:txBody>
      </p:sp>
      <p:sp>
        <p:nvSpPr>
          <p:cNvPr id="391"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92"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grpSp>
        <p:nvGrpSpPr>
          <p:cNvPr id="2" name="Group 1">
            <a:extLst>
              <a:ext uri="{FF2B5EF4-FFF2-40B4-BE49-F238E27FC236}">
                <a16:creationId xmlns:a16="http://schemas.microsoft.com/office/drawing/2014/main" id="{45CDD360-0822-4373-95AC-E90BA5583FB1}"/>
              </a:ext>
            </a:extLst>
          </p:cNvPr>
          <p:cNvGrpSpPr/>
          <p:nvPr/>
        </p:nvGrpSpPr>
        <p:grpSpPr>
          <a:xfrm>
            <a:off x="2757600" y="1431180"/>
            <a:ext cx="6864840" cy="4398660"/>
            <a:chOff x="2757600" y="1431180"/>
            <a:chExt cx="6864840" cy="4398660"/>
          </a:xfrm>
        </p:grpSpPr>
        <p:sp>
          <p:nvSpPr>
            <p:cNvPr id="393" name="Rounded Rectangle 8"/>
            <p:cNvSpPr/>
            <p:nvPr/>
          </p:nvSpPr>
          <p:spPr>
            <a:xfrm>
              <a:off x="3234960" y="1444320"/>
              <a:ext cx="6387480" cy="960120"/>
            </a:xfrm>
            <a:prstGeom prst="roundRect">
              <a:avLst>
                <a:gd name="adj" fmla="val 0"/>
              </a:avLst>
            </a:prstGeom>
            <a:solidFill>
              <a:srgbClr val="FFFFFF">
                <a:alpha val="53000"/>
              </a:srgbClr>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94" name="Text Placeholder 4"/>
            <p:cNvSpPr/>
            <p:nvPr/>
          </p:nvSpPr>
          <p:spPr>
            <a:xfrm>
              <a:off x="4366440" y="1524600"/>
              <a:ext cx="4719960" cy="815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tabLst>
                  <a:tab pos="0" algn="l"/>
                </a:tabLst>
              </a:pPr>
              <a:r>
                <a:rPr lang="en-US" sz="1800" b="1" strike="noStrike" spc="-32" dirty="0">
                  <a:solidFill>
                    <a:srgbClr val="3B9EE3"/>
                  </a:solidFill>
                  <a:latin typeface="Arial"/>
                  <a:ea typeface="DejaVu Sans"/>
                </a:rPr>
                <a:t>Organizational siloes and skill gaps</a:t>
              </a:r>
              <a:endParaRPr lang="en-AE" sz="1800" b="0" strike="noStrike" spc="-1" dirty="0">
                <a:solidFill>
                  <a:srgbClr val="000000"/>
                </a:solidFill>
                <a:latin typeface="Arial"/>
              </a:endParaRPr>
            </a:p>
            <a:p>
              <a:pPr>
                <a:lnSpc>
                  <a:spcPct val="90000"/>
                </a:lnSpc>
                <a:spcBef>
                  <a:spcPts val="1001"/>
                </a:spcBef>
                <a:tabLst>
                  <a:tab pos="0" algn="l"/>
                </a:tabLst>
              </a:pPr>
              <a:r>
                <a:rPr lang="en-US" sz="1600" b="0" strike="noStrike" spc="-32" dirty="0">
                  <a:solidFill>
                    <a:srgbClr val="44546A"/>
                  </a:solidFill>
                  <a:latin typeface="Arial"/>
                  <a:ea typeface="DejaVu Sans"/>
                </a:rPr>
                <a:t>Require collaboration across Line of Business (</a:t>
              </a:r>
              <a:r>
                <a:rPr lang="en-US" sz="1600" b="0" strike="noStrike" spc="-32" dirty="0" err="1">
                  <a:solidFill>
                    <a:srgbClr val="44546A"/>
                  </a:solidFill>
                  <a:latin typeface="Arial"/>
                  <a:ea typeface="DejaVu Sans"/>
                </a:rPr>
                <a:t>LoB</a:t>
              </a:r>
              <a:r>
                <a:rPr lang="en-US" sz="1600" b="0" strike="noStrike" spc="-32" dirty="0">
                  <a:solidFill>
                    <a:srgbClr val="44546A"/>
                  </a:solidFill>
                  <a:latin typeface="Arial"/>
                  <a:ea typeface="DejaVu Sans"/>
                </a:rPr>
                <a:t>), IT and ecosystems like never before</a:t>
              </a:r>
              <a:endParaRPr lang="en-AE" sz="1600" b="0" strike="noStrike" spc="-1" dirty="0">
                <a:solidFill>
                  <a:srgbClr val="000000"/>
                </a:solidFill>
                <a:latin typeface="Arial"/>
              </a:endParaRPr>
            </a:p>
          </p:txBody>
        </p:sp>
        <p:sp>
          <p:nvSpPr>
            <p:cNvPr id="395" name="Right Arrow 10"/>
            <p:cNvSpPr/>
            <p:nvPr/>
          </p:nvSpPr>
          <p:spPr>
            <a:xfrm>
              <a:off x="3224520" y="1443240"/>
              <a:ext cx="1064160" cy="961200"/>
            </a:xfrm>
            <a:prstGeom prst="rightArrow">
              <a:avLst>
                <a:gd name="adj1" fmla="val 100000"/>
                <a:gd name="adj2" fmla="val 26119"/>
              </a:avLst>
            </a:prstGeom>
            <a:solidFill>
              <a:srgbClr val="1174B9">
                <a:alpha val="75000"/>
              </a:srgbClr>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96" name="Text Placeholder 4"/>
            <p:cNvSpPr/>
            <p:nvPr/>
          </p:nvSpPr>
          <p:spPr>
            <a:xfrm rot="16200000">
              <a:off x="3178800" y="1450800"/>
              <a:ext cx="974160" cy="9349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spcBef>
                  <a:spcPts val="1199"/>
                </a:spcBef>
                <a:tabLst>
                  <a:tab pos="0" algn="l"/>
                </a:tabLst>
              </a:pPr>
              <a:r>
                <a:rPr lang="en-US" sz="1600" b="1" strike="noStrike" spc="-32">
                  <a:solidFill>
                    <a:srgbClr val="FFFFFF"/>
                  </a:solidFill>
                  <a:latin typeface="Arial"/>
                  <a:ea typeface="DejaVu Sans"/>
                </a:rPr>
                <a:t>PEOPLE</a:t>
              </a:r>
              <a:endParaRPr lang="en-AE" sz="1600" b="0" strike="noStrike" spc="-1">
                <a:solidFill>
                  <a:srgbClr val="000000"/>
                </a:solidFill>
                <a:latin typeface="Arial"/>
              </a:endParaRPr>
            </a:p>
          </p:txBody>
        </p:sp>
        <p:sp>
          <p:nvSpPr>
            <p:cNvPr id="397" name="Rounded Rectangle 11"/>
            <p:cNvSpPr/>
            <p:nvPr/>
          </p:nvSpPr>
          <p:spPr>
            <a:xfrm>
              <a:off x="3233160" y="2597400"/>
              <a:ext cx="6387480" cy="1166760"/>
            </a:xfrm>
            <a:prstGeom prst="roundRect">
              <a:avLst>
                <a:gd name="adj" fmla="val 0"/>
              </a:avLst>
            </a:prstGeom>
            <a:solidFill>
              <a:srgbClr val="FFFFFF">
                <a:alpha val="53000"/>
              </a:srgbClr>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98" name="Right Arrow 12"/>
            <p:cNvSpPr/>
            <p:nvPr/>
          </p:nvSpPr>
          <p:spPr>
            <a:xfrm>
              <a:off x="3222720" y="2597760"/>
              <a:ext cx="1064160" cy="1179360"/>
            </a:xfrm>
            <a:prstGeom prst="rightArrow">
              <a:avLst>
                <a:gd name="adj1" fmla="val 100000"/>
                <a:gd name="adj2" fmla="val 26119"/>
              </a:avLst>
            </a:prstGeom>
            <a:solidFill>
              <a:srgbClr val="1174B9">
                <a:alpha val="75000"/>
              </a:srgbClr>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399" name="Text Placeholder 4"/>
            <p:cNvSpPr/>
            <p:nvPr/>
          </p:nvSpPr>
          <p:spPr>
            <a:xfrm rot="16200000">
              <a:off x="3179160" y="2603880"/>
              <a:ext cx="974160" cy="1174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spcBef>
                  <a:spcPts val="1199"/>
                </a:spcBef>
                <a:tabLst>
                  <a:tab pos="0" algn="l"/>
                </a:tabLst>
              </a:pPr>
              <a:r>
                <a:rPr lang="en-US" sz="1600" b="1" strike="noStrike" spc="-32">
                  <a:solidFill>
                    <a:srgbClr val="FFFFFF"/>
                  </a:solidFill>
                  <a:latin typeface="Arial"/>
                  <a:ea typeface="DejaVu Sans"/>
                </a:rPr>
                <a:t>PROCESS</a:t>
              </a:r>
              <a:endParaRPr lang="en-AE" sz="1600" b="0" strike="noStrike" spc="-1">
                <a:solidFill>
                  <a:srgbClr val="000000"/>
                </a:solidFill>
                <a:latin typeface="Arial"/>
              </a:endParaRPr>
            </a:p>
          </p:txBody>
        </p:sp>
        <p:sp>
          <p:nvSpPr>
            <p:cNvPr id="400" name="Text Placeholder 4"/>
            <p:cNvSpPr/>
            <p:nvPr/>
          </p:nvSpPr>
          <p:spPr>
            <a:xfrm>
              <a:off x="4365000" y="2626560"/>
              <a:ext cx="4719960" cy="1137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1199"/>
                </a:spcBef>
                <a:tabLst>
                  <a:tab pos="0" algn="l"/>
                </a:tabLst>
              </a:pPr>
              <a:r>
                <a:rPr lang="en-US" sz="1800" b="1" strike="noStrike" spc="-32" dirty="0">
                  <a:solidFill>
                    <a:srgbClr val="3B9EE3"/>
                  </a:solidFill>
                  <a:latin typeface="Arial"/>
                  <a:ea typeface="DejaVu Sans"/>
                </a:rPr>
                <a:t>Business processes and transactions span multiple environments </a:t>
              </a:r>
              <a:endParaRPr lang="en-AE" sz="1800" b="0" strike="noStrike" spc="-1" dirty="0">
                <a:solidFill>
                  <a:srgbClr val="000000"/>
                </a:solidFill>
                <a:latin typeface="Arial"/>
              </a:endParaRPr>
            </a:p>
            <a:p>
              <a:pPr>
                <a:lnSpc>
                  <a:spcPct val="100000"/>
                </a:lnSpc>
                <a:tabLst>
                  <a:tab pos="0" algn="l"/>
                </a:tabLst>
              </a:pPr>
              <a:r>
                <a:rPr lang="en-US" sz="1600" b="0" strike="noStrike" spc="-32" dirty="0">
                  <a:solidFill>
                    <a:srgbClr val="44546A"/>
                  </a:solidFill>
                  <a:latin typeface="Arial"/>
                  <a:ea typeface="DejaVu Sans"/>
                </a:rPr>
                <a:t>Demands security, visibility and control at each touch point to mitigate new risks</a:t>
              </a:r>
              <a:endParaRPr lang="en-AE" sz="1600" b="0" strike="noStrike" spc="-1" dirty="0">
                <a:solidFill>
                  <a:srgbClr val="000000"/>
                </a:solidFill>
                <a:latin typeface="Arial"/>
              </a:endParaRPr>
            </a:p>
          </p:txBody>
        </p:sp>
        <p:sp>
          <p:nvSpPr>
            <p:cNvPr id="401" name="Rounded Rectangle 16"/>
            <p:cNvSpPr/>
            <p:nvPr/>
          </p:nvSpPr>
          <p:spPr>
            <a:xfrm>
              <a:off x="3234960" y="3994200"/>
              <a:ext cx="6387480" cy="1797120"/>
            </a:xfrm>
            <a:prstGeom prst="roundRect">
              <a:avLst>
                <a:gd name="adj" fmla="val 0"/>
              </a:avLst>
            </a:prstGeom>
            <a:solidFill>
              <a:srgbClr val="FFFFFF">
                <a:alpha val="53000"/>
              </a:srgbClr>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402" name="Right Arrow 17"/>
            <p:cNvSpPr/>
            <p:nvPr/>
          </p:nvSpPr>
          <p:spPr>
            <a:xfrm>
              <a:off x="3224520" y="3996000"/>
              <a:ext cx="1064160" cy="1807920"/>
            </a:xfrm>
            <a:prstGeom prst="rightArrow">
              <a:avLst>
                <a:gd name="adj1" fmla="val 100000"/>
                <a:gd name="adj2" fmla="val 26119"/>
              </a:avLst>
            </a:prstGeom>
            <a:solidFill>
              <a:srgbClr val="1174B9">
                <a:alpha val="75000"/>
              </a:srgbClr>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403" name="Text Placeholder 4"/>
            <p:cNvSpPr/>
            <p:nvPr/>
          </p:nvSpPr>
          <p:spPr>
            <a:xfrm>
              <a:off x="4363560" y="4035960"/>
              <a:ext cx="4719960" cy="17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1199"/>
                </a:spcBef>
                <a:tabLst>
                  <a:tab pos="0" algn="l"/>
                </a:tabLst>
              </a:pPr>
              <a:r>
                <a:rPr lang="en-US" sz="1800" b="1" strike="noStrike" spc="-32">
                  <a:solidFill>
                    <a:srgbClr val="3B9EE3"/>
                  </a:solidFill>
                  <a:latin typeface="Arial"/>
                  <a:ea typeface="DejaVu Sans"/>
                </a:rPr>
                <a:t>Fast, secure, controlled access to data</a:t>
              </a:r>
              <a:endParaRPr lang="en-AE" sz="1800" b="0" strike="noStrike" spc="-1">
                <a:solidFill>
                  <a:srgbClr val="000000"/>
                </a:solidFill>
                <a:latin typeface="Arial"/>
              </a:endParaRPr>
            </a:p>
            <a:p>
              <a:pPr>
                <a:lnSpc>
                  <a:spcPct val="100000"/>
                </a:lnSpc>
                <a:tabLst>
                  <a:tab pos="0" algn="l"/>
                </a:tabLst>
              </a:pPr>
              <a:r>
                <a:rPr lang="en-US" sz="1600" b="0" strike="noStrike" spc="-32">
                  <a:solidFill>
                    <a:srgbClr val="44546A"/>
                  </a:solidFill>
                  <a:latin typeface="Arial"/>
                  <a:ea typeface="DejaVu Sans"/>
                </a:rPr>
                <a:t>Identifying, integrating, and analyzing the                right data across diverse ecosystems</a:t>
              </a:r>
              <a:endParaRPr lang="en-AE" sz="1600" b="0" strike="noStrike" spc="-1">
                <a:solidFill>
                  <a:srgbClr val="000000"/>
                </a:solidFill>
                <a:latin typeface="Arial"/>
              </a:endParaRPr>
            </a:p>
            <a:p>
              <a:pPr>
                <a:lnSpc>
                  <a:spcPct val="100000"/>
                </a:lnSpc>
                <a:spcBef>
                  <a:spcPts val="1199"/>
                </a:spcBef>
                <a:tabLst>
                  <a:tab pos="0" algn="l"/>
                </a:tabLst>
              </a:pPr>
              <a:r>
                <a:rPr lang="en-US" sz="1800" b="1" strike="noStrike" spc="-32">
                  <a:solidFill>
                    <a:srgbClr val="3B9EE3"/>
                  </a:solidFill>
                  <a:latin typeface="Arial"/>
                  <a:ea typeface="DejaVu Sans"/>
                </a:rPr>
                <a:t>Flexibility for the future </a:t>
              </a:r>
              <a:endParaRPr lang="en-AE" sz="1800" b="0" strike="noStrike" spc="-1">
                <a:solidFill>
                  <a:srgbClr val="000000"/>
                </a:solidFill>
                <a:latin typeface="Arial"/>
              </a:endParaRPr>
            </a:p>
            <a:p>
              <a:pPr>
                <a:lnSpc>
                  <a:spcPct val="100000"/>
                </a:lnSpc>
                <a:tabLst>
                  <a:tab pos="0" algn="l"/>
                </a:tabLst>
              </a:pPr>
              <a:r>
                <a:rPr lang="en-US" sz="1600" b="0" strike="noStrike" spc="-32">
                  <a:solidFill>
                    <a:srgbClr val="44546A"/>
                  </a:solidFill>
                  <a:latin typeface="Arial"/>
                  <a:ea typeface="DejaVu Sans"/>
                </a:rPr>
                <a:t>To use any data, applications,                                       services and devices</a:t>
              </a:r>
              <a:endParaRPr lang="en-AE" sz="1600" b="0" strike="noStrike" spc="-1">
                <a:solidFill>
                  <a:srgbClr val="000000"/>
                </a:solidFill>
                <a:latin typeface="Arial"/>
              </a:endParaRPr>
            </a:p>
            <a:p>
              <a:pPr>
                <a:lnSpc>
                  <a:spcPct val="100000"/>
                </a:lnSpc>
                <a:tabLst>
                  <a:tab pos="0" algn="l"/>
                </a:tabLst>
              </a:pPr>
              <a:endParaRPr lang="en-AE" sz="1600" b="0" strike="noStrike" spc="-1">
                <a:solidFill>
                  <a:srgbClr val="000000"/>
                </a:solidFill>
                <a:latin typeface="Arial"/>
              </a:endParaRPr>
            </a:p>
          </p:txBody>
        </p:sp>
        <p:sp>
          <p:nvSpPr>
            <p:cNvPr id="404" name="Text Placeholder 4"/>
            <p:cNvSpPr/>
            <p:nvPr/>
          </p:nvSpPr>
          <p:spPr>
            <a:xfrm rot="16200000">
              <a:off x="2879280" y="3898800"/>
              <a:ext cx="1573560" cy="18169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spcBef>
                  <a:spcPts val="1199"/>
                </a:spcBef>
                <a:tabLst>
                  <a:tab pos="0" algn="l"/>
                </a:tabLst>
              </a:pPr>
              <a:r>
                <a:rPr lang="en-US" sz="1600" b="1" strike="noStrike" spc="-32">
                  <a:solidFill>
                    <a:srgbClr val="FFFFFF"/>
                  </a:solidFill>
                  <a:latin typeface="Arial"/>
                  <a:ea typeface="DejaVu Sans"/>
                </a:rPr>
                <a:t>TECHNOLOGY</a:t>
              </a:r>
              <a:endParaRPr lang="en-AE" sz="1600" b="0" strike="noStrike" spc="-1">
                <a:solidFill>
                  <a:srgbClr val="000000"/>
                </a:solidFill>
                <a:latin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406"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407"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Additional Resources:</a:t>
            </a:r>
            <a:endParaRPr lang="en-AE" sz="3400" b="0" strike="noStrike" spc="-1">
              <a:solidFill>
                <a:srgbClr val="000000"/>
              </a:solidFill>
              <a:latin typeface="Arial"/>
            </a:endParaRPr>
          </a:p>
        </p:txBody>
      </p:sp>
      <p:sp>
        <p:nvSpPr>
          <p:cNvPr id="408"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409"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410" name="TextBox 1"/>
          <p:cNvSpPr/>
          <p:nvPr/>
        </p:nvSpPr>
        <p:spPr>
          <a:xfrm>
            <a:off x="978840" y="1148040"/>
            <a:ext cx="9986400" cy="6039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90000"/>
              </a:lnSpc>
              <a:spcBef>
                <a:spcPts val="1001"/>
              </a:spcBef>
              <a:buClr>
                <a:srgbClr val="000000"/>
              </a:buClr>
              <a:buFont typeface="Wingdings" charset="2"/>
              <a:buChar char=""/>
            </a:pPr>
            <a:r>
              <a:rPr lang="en-US" sz="2000" b="0" strike="noStrike" spc="-1">
                <a:solidFill>
                  <a:srgbClr val="000000"/>
                </a:solidFill>
                <a:latin typeface="Arial"/>
                <a:ea typeface="DejaVu Sans"/>
              </a:rPr>
              <a:t>Goodbye Blockbuster: 3 Reasons You Need a Strong Digital Strategy, </a:t>
            </a:r>
            <a:r>
              <a:rPr lang="en-NZ" sz="2000" b="0" u="sng" strike="noStrike" spc="-1">
                <a:solidFill>
                  <a:srgbClr val="0563C1"/>
                </a:solidFill>
                <a:uFillTx/>
                <a:latin typeface="Arial"/>
                <a:ea typeface="DejaVu Sans"/>
                <a:hlinkClick r:id="rId3"/>
              </a:rPr>
              <a:t>https://quuu.co/blog/3-reasons-digital-strategy/</a:t>
            </a:r>
            <a:endParaRPr lang="en-AE" sz="2000" b="0" strike="noStrike" spc="-1">
              <a:solidFill>
                <a:srgbClr val="000000"/>
              </a:solidFill>
              <a:latin typeface="Arial"/>
            </a:endParaRPr>
          </a:p>
          <a:p>
            <a:pPr marL="343080" indent="-343080">
              <a:lnSpc>
                <a:spcPct val="90000"/>
              </a:lnSpc>
              <a:spcBef>
                <a:spcPts val="1001"/>
              </a:spcBef>
              <a:buClr>
                <a:srgbClr val="000000"/>
              </a:buClr>
              <a:buFont typeface="Wingdings" charset="2"/>
              <a:buChar char=""/>
            </a:pPr>
            <a:r>
              <a:rPr lang="en-US" sz="2000" b="0" strike="noStrike" spc="-1">
                <a:solidFill>
                  <a:srgbClr val="000000"/>
                </a:solidFill>
                <a:latin typeface="Arial"/>
                <a:ea typeface="DejaVu Sans"/>
              </a:rPr>
              <a:t>Digital Transformation in Retail: How Starbucks, IKEA, Walmart, and Sephora Revolutionize Industry, </a:t>
            </a:r>
            <a:r>
              <a:rPr lang="en-NZ" sz="2000" b="0" u="sng" strike="noStrike" spc="-1">
                <a:solidFill>
                  <a:srgbClr val="0563C1"/>
                </a:solidFill>
                <a:uFillTx/>
                <a:latin typeface="Arial"/>
                <a:ea typeface="DejaVu Sans"/>
                <a:hlinkClick r:id="rId4"/>
              </a:rPr>
              <a:t>https://www.altexsoft.com/blog/business/digital-transformation-stories-how-starbucks-ikea-walmart-and-sephora-revolutionize-retail-industry/</a:t>
            </a:r>
            <a:endParaRPr lang="en-AE" sz="2000" b="0" strike="noStrike" spc="-1">
              <a:solidFill>
                <a:srgbClr val="000000"/>
              </a:solidFill>
              <a:latin typeface="Arial"/>
            </a:endParaRPr>
          </a:p>
          <a:p>
            <a:pPr marL="343080" indent="-343080">
              <a:lnSpc>
                <a:spcPct val="90000"/>
              </a:lnSpc>
              <a:spcBef>
                <a:spcPts val="1001"/>
              </a:spcBef>
              <a:buClr>
                <a:srgbClr val="000000"/>
              </a:buClr>
              <a:buFont typeface="Wingdings" charset="2"/>
              <a:buChar char=""/>
            </a:pPr>
            <a:r>
              <a:rPr lang="fr-FR" sz="2000" b="0" strike="noStrike" spc="-1">
                <a:solidFill>
                  <a:srgbClr val="000000"/>
                </a:solidFill>
                <a:latin typeface="Arial"/>
                <a:ea typeface="DejaVu Sans"/>
              </a:rPr>
              <a:t>4 High-Profile Digital Transformation Failures (+Causes), </a:t>
            </a:r>
            <a:r>
              <a:rPr lang="en-NZ" sz="2000" b="0" u="sng" strike="noStrike" spc="-1">
                <a:solidFill>
                  <a:srgbClr val="0563C1"/>
                </a:solidFill>
                <a:uFillTx/>
                <a:latin typeface="Arial"/>
                <a:ea typeface="DejaVu Sans"/>
                <a:hlinkClick r:id="rId5"/>
              </a:rPr>
              <a:t>https://whatfix.com/blog/digital-transformation-failures/</a:t>
            </a:r>
            <a:endParaRPr lang="en-AE" sz="2000" b="0" strike="noStrike" spc="-1">
              <a:solidFill>
                <a:srgbClr val="000000"/>
              </a:solidFill>
              <a:latin typeface="Arial"/>
            </a:endParaRPr>
          </a:p>
          <a:p>
            <a:pPr marL="343080" indent="-343080">
              <a:lnSpc>
                <a:spcPct val="90000"/>
              </a:lnSpc>
              <a:spcBef>
                <a:spcPts val="1001"/>
              </a:spcBef>
              <a:buClr>
                <a:srgbClr val="000000"/>
              </a:buClr>
              <a:buFont typeface="Wingdings" charset="2"/>
              <a:buChar char=""/>
            </a:pPr>
            <a:r>
              <a:rPr lang="en-US" sz="2000" b="0" strike="noStrike" spc="-1">
                <a:solidFill>
                  <a:srgbClr val="000000"/>
                </a:solidFill>
                <a:latin typeface="Arial"/>
                <a:ea typeface="DejaVu Sans"/>
              </a:rPr>
              <a:t>Coca-Cola: The people-first story of a digital transformation : </a:t>
            </a:r>
            <a:r>
              <a:rPr lang="en-NZ" sz="2000" b="0" u="sng" strike="noStrike" spc="-1">
                <a:solidFill>
                  <a:srgbClr val="0563C1"/>
                </a:solidFill>
                <a:uFillTx/>
                <a:latin typeface="Arial"/>
                <a:ea typeface="DejaVu Sans"/>
                <a:hlinkClick r:id="rId6"/>
              </a:rPr>
              <a:t>https://www.mckinsey.com/capabilities/operations/our-insights/coca-cola-the-people-first-story-of-a-digital-transformation</a:t>
            </a:r>
            <a:endParaRPr lang="en-AE" sz="2000" b="0" strike="noStrike" spc="-1">
              <a:solidFill>
                <a:srgbClr val="000000"/>
              </a:solidFill>
              <a:latin typeface="Arial"/>
            </a:endParaRPr>
          </a:p>
          <a:p>
            <a:pPr marL="343080" indent="-343080">
              <a:lnSpc>
                <a:spcPct val="90000"/>
              </a:lnSpc>
              <a:spcBef>
                <a:spcPts val="1001"/>
              </a:spcBef>
              <a:buClr>
                <a:srgbClr val="000000"/>
              </a:buClr>
              <a:buFont typeface="Wingdings" charset="2"/>
              <a:buChar char=""/>
            </a:pPr>
            <a:r>
              <a:rPr lang="en-US" sz="2000" b="0" strike="noStrike" spc="-1">
                <a:solidFill>
                  <a:srgbClr val="000000"/>
                </a:solidFill>
                <a:latin typeface="Arial"/>
                <a:ea typeface="DejaVu Sans"/>
              </a:rPr>
              <a:t>Companies That Failed At Digital Transformation And What We Can Learn From Them</a:t>
            </a:r>
            <a:endParaRPr lang="en-AE" sz="2000" b="0" strike="noStrike" spc="-1">
              <a:solidFill>
                <a:srgbClr val="000000"/>
              </a:solidFill>
              <a:latin typeface="Arial"/>
            </a:endParaRPr>
          </a:p>
          <a:p>
            <a:pPr marL="343080" indent="-343080">
              <a:lnSpc>
                <a:spcPct val="90000"/>
              </a:lnSpc>
              <a:spcBef>
                <a:spcPts val="1001"/>
              </a:spcBef>
              <a:buClr>
                <a:srgbClr val="000000"/>
              </a:buClr>
              <a:buFont typeface="Wingdings" charset="2"/>
              <a:buChar char=""/>
            </a:pPr>
            <a:r>
              <a:rPr lang="en-NZ" sz="2000" b="0" u="sng" strike="noStrike" spc="-1">
                <a:solidFill>
                  <a:srgbClr val="0563C1"/>
                </a:solidFill>
                <a:uFillTx/>
                <a:latin typeface="Arial"/>
                <a:ea typeface="DejaVu Sans"/>
                <a:hlinkClick r:id="rId7"/>
              </a:rPr>
              <a:t>https://www.linkedin.com/pulse/companies-failed-digital-transformation-what-we-can-learn-morgan-1c?trk=articles_directory</a:t>
            </a:r>
            <a:endParaRPr lang="en-AE" sz="2000" b="0" strike="noStrike" spc="-1">
              <a:solidFill>
                <a:srgbClr val="000000"/>
              </a:solidFill>
              <a:latin typeface="Arial"/>
            </a:endParaRPr>
          </a:p>
          <a:p>
            <a:pPr>
              <a:lnSpc>
                <a:spcPct val="90000"/>
              </a:lnSpc>
              <a:spcBef>
                <a:spcPts val="1001"/>
              </a:spcBef>
            </a:pPr>
            <a:endParaRPr lang="en-AE" sz="2000" b="0" strike="noStrike" spc="-1">
              <a:solidFill>
                <a:srgbClr val="000000"/>
              </a:solidFill>
              <a:latin typeface="Arial"/>
            </a:endParaRPr>
          </a:p>
          <a:p>
            <a:pPr>
              <a:lnSpc>
                <a:spcPct val="90000"/>
              </a:lnSpc>
              <a:spcBef>
                <a:spcPts val="1001"/>
              </a:spcBef>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19"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120" name="PURPOSE"/>
          <p:cNvSpPr/>
          <p:nvPr/>
        </p:nvSpPr>
        <p:spPr>
          <a:xfrm>
            <a:off x="725760" y="492480"/>
            <a:ext cx="561384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Pre-Class Activity:</a:t>
            </a:r>
            <a:endParaRPr lang="en-AE" sz="3400" b="0" strike="noStrike" spc="-1">
              <a:solidFill>
                <a:srgbClr val="000000"/>
              </a:solidFill>
              <a:latin typeface="Arial"/>
            </a:endParaRPr>
          </a:p>
        </p:txBody>
      </p:sp>
      <p:sp>
        <p:nvSpPr>
          <p:cNvPr id="121"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22"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23" name="TextBox 1"/>
          <p:cNvSpPr/>
          <p:nvPr/>
        </p:nvSpPr>
        <p:spPr>
          <a:xfrm>
            <a:off x="1011240" y="1249920"/>
            <a:ext cx="10168560" cy="313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Get familiar with the following concepts: Digitalization, Digitization, Disruptive Technology, and Digital Transformation.</a:t>
            </a:r>
            <a:endParaRPr lang="en-AE" sz="2000" b="0" strike="noStrike" spc="-1">
              <a:solidFill>
                <a:srgbClr val="000000"/>
              </a:solidFill>
              <a:latin typeface="Arial"/>
            </a:endParaRPr>
          </a:p>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To what extend you do believe that using Digitalization/technologies will help businesses in their growth. Support your opinion with examples.</a:t>
            </a:r>
            <a:endParaRPr lang="en-AE" sz="2000" b="0" strike="noStrike" spc="-1">
              <a:solidFill>
                <a:srgbClr val="000000"/>
              </a:solidFill>
              <a:latin typeface="Arial"/>
            </a:endParaRPr>
          </a:p>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Think about your industry (Or an industry of your interest) and how technologies has transformed it.</a:t>
            </a:r>
            <a:endParaRPr lang="en-AE" sz="2000" b="0" strike="noStrike" spc="-1">
              <a:solidFill>
                <a:srgbClr val="000000"/>
              </a:solidFill>
              <a:latin typeface="Arial"/>
            </a:endParaRPr>
          </a:p>
          <a:p>
            <a:pPr marL="800280" lvl="1" indent="-343080">
              <a:lnSpc>
                <a:spcPct val="100000"/>
              </a:lnSpc>
              <a:buClr>
                <a:srgbClr val="333333"/>
              </a:buClr>
              <a:buFont typeface="Wingdings" charset="2"/>
              <a:buChar char=""/>
            </a:pPr>
            <a:r>
              <a:rPr lang="en-US" sz="2000" b="0" strike="noStrike" spc="-1">
                <a:solidFill>
                  <a:srgbClr val="333333"/>
                </a:solidFill>
                <a:latin typeface="Arial"/>
                <a:ea typeface="DejaVu Sans"/>
              </a:rPr>
              <a:t>What new trends currently are emerging?</a:t>
            </a:r>
            <a:endParaRPr lang="en-AE" sz="2000" b="0" strike="noStrike" spc="-1">
              <a:solidFill>
                <a:srgbClr val="000000"/>
              </a:solidFill>
              <a:latin typeface="Arial"/>
            </a:endParaRPr>
          </a:p>
          <a:p>
            <a:pPr marL="800280" lvl="1" indent="-343080">
              <a:lnSpc>
                <a:spcPct val="100000"/>
              </a:lnSpc>
              <a:buClr>
                <a:srgbClr val="333333"/>
              </a:buClr>
              <a:buFont typeface="Wingdings" charset="2"/>
              <a:buChar char=""/>
            </a:pPr>
            <a:r>
              <a:rPr lang="en-US" sz="2000" b="0" strike="noStrike" spc="-1">
                <a:solidFill>
                  <a:srgbClr val="333333"/>
                </a:solidFill>
                <a:latin typeface="Arial"/>
                <a:ea typeface="DejaVu Sans"/>
              </a:rPr>
              <a:t>What challenges or opportunities do current trends present?</a:t>
            </a: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412"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413"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Digital Transformation - Team up:</a:t>
            </a:r>
            <a:endParaRPr lang="en-AE" sz="3400" b="0" strike="noStrike" spc="-1">
              <a:solidFill>
                <a:srgbClr val="000000"/>
              </a:solidFill>
              <a:latin typeface="Arial"/>
            </a:endParaRPr>
          </a:p>
        </p:txBody>
      </p:sp>
      <p:sp>
        <p:nvSpPr>
          <p:cNvPr id="414"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415"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416" name="TextBox 1"/>
          <p:cNvSpPr/>
          <p:nvPr/>
        </p:nvSpPr>
        <p:spPr>
          <a:xfrm>
            <a:off x="978840" y="1148040"/>
            <a:ext cx="9986400" cy="4704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343080">
              <a:lnSpc>
                <a:spcPct val="90000"/>
              </a:lnSpc>
              <a:spcAft>
                <a:spcPts val="601"/>
              </a:spcAft>
              <a:buClr>
                <a:srgbClr val="000000"/>
              </a:buClr>
              <a:buFont typeface="Wingdings" charset="2"/>
              <a:buChar char=""/>
            </a:pPr>
            <a:r>
              <a:rPr lang="en-US" sz="2200" b="0" strike="noStrike" spc="-1">
                <a:solidFill>
                  <a:srgbClr val="000000"/>
                </a:solidFill>
                <a:latin typeface="Arial"/>
                <a:ea typeface="DejaVu Sans"/>
              </a:rPr>
              <a:t>You and your team choose the company and discuss for the teamwork of driving digital transformation. </a:t>
            </a:r>
            <a:endParaRPr lang="en-AE" sz="2200" b="0" strike="noStrike" spc="-1">
              <a:solidFill>
                <a:srgbClr val="000000"/>
              </a:solidFill>
              <a:latin typeface="Arial"/>
            </a:endParaRPr>
          </a:p>
          <a:p>
            <a:pPr marL="457200" indent="-343080">
              <a:lnSpc>
                <a:spcPct val="90000"/>
              </a:lnSpc>
              <a:spcAft>
                <a:spcPts val="601"/>
              </a:spcAft>
              <a:buClr>
                <a:srgbClr val="000000"/>
              </a:buClr>
              <a:buFont typeface="Wingdings" charset="2"/>
              <a:buChar char=""/>
            </a:pPr>
            <a:r>
              <a:rPr lang="en-US" sz="2200" b="0" strike="noStrike" spc="-1">
                <a:solidFill>
                  <a:srgbClr val="000000"/>
                </a:solidFill>
                <a:latin typeface="Arial"/>
                <a:ea typeface="DejaVu Sans"/>
              </a:rPr>
              <a:t>First, introduce the company and describe the current challenges and opportunities the company is facing due to digital transformation. </a:t>
            </a:r>
            <a:endParaRPr lang="en-AE" sz="2200" b="0" strike="noStrike" spc="-1">
              <a:solidFill>
                <a:srgbClr val="000000"/>
              </a:solidFill>
              <a:latin typeface="Arial"/>
            </a:endParaRPr>
          </a:p>
          <a:p>
            <a:pPr marL="457200" indent="-343080">
              <a:lnSpc>
                <a:spcPct val="90000"/>
              </a:lnSpc>
              <a:spcAft>
                <a:spcPts val="601"/>
              </a:spcAft>
              <a:buClr>
                <a:srgbClr val="000000"/>
              </a:buClr>
              <a:buFont typeface="Wingdings" charset="2"/>
              <a:buChar char=""/>
            </a:pPr>
            <a:r>
              <a:rPr lang="en-US" sz="2200" b="0" strike="noStrike" spc="-1">
                <a:solidFill>
                  <a:srgbClr val="000000"/>
                </a:solidFill>
                <a:latin typeface="Arial"/>
                <a:ea typeface="DejaVu Sans"/>
              </a:rPr>
              <a:t>Then recommend changes the company needs to make to address these challenges or take advantages of these opportunities. </a:t>
            </a:r>
            <a:endParaRPr lang="en-AE" sz="2200" b="0" strike="noStrike" spc="-1">
              <a:solidFill>
                <a:srgbClr val="000000"/>
              </a:solidFill>
              <a:latin typeface="Arial"/>
            </a:endParaRPr>
          </a:p>
          <a:p>
            <a:pPr marL="457200" indent="-343080">
              <a:lnSpc>
                <a:spcPct val="90000"/>
              </a:lnSpc>
              <a:spcAft>
                <a:spcPts val="601"/>
              </a:spcAft>
              <a:buClr>
                <a:srgbClr val="000000"/>
              </a:buClr>
              <a:buFont typeface="Wingdings" charset="2"/>
              <a:buChar char=""/>
            </a:pPr>
            <a:r>
              <a:rPr lang="en-US" sz="2200" b="0" strike="noStrike" spc="-1">
                <a:solidFill>
                  <a:srgbClr val="000000"/>
                </a:solidFill>
                <a:latin typeface="Arial"/>
                <a:ea typeface="DejaVu Sans"/>
              </a:rPr>
              <a:t>You need to consider any organizational changes the company needs to make, and potential internal resistance when implementing your recommendation (and strategies to overcome such resistance). </a:t>
            </a:r>
            <a:endParaRPr lang="en-AE" sz="2200" b="0" strike="noStrike" spc="-1">
              <a:solidFill>
                <a:srgbClr val="000000"/>
              </a:solidFill>
              <a:latin typeface="Arial"/>
            </a:endParaRPr>
          </a:p>
          <a:p>
            <a:pPr marL="457200" indent="-343080">
              <a:lnSpc>
                <a:spcPct val="90000"/>
              </a:lnSpc>
              <a:spcAft>
                <a:spcPts val="601"/>
              </a:spcAft>
              <a:buClr>
                <a:srgbClr val="000000"/>
              </a:buClr>
              <a:buFont typeface="Wingdings" charset="2"/>
              <a:buChar char=""/>
            </a:pPr>
            <a:r>
              <a:rPr lang="en-US" sz="2200" b="0" strike="noStrike" spc="-1">
                <a:solidFill>
                  <a:srgbClr val="000000"/>
                </a:solidFill>
                <a:latin typeface="Arial"/>
                <a:ea typeface="DejaVu Sans"/>
              </a:rPr>
              <a:t>You and your team can come up and give a presentation to the class.</a:t>
            </a:r>
            <a:endParaRPr lang="en-AE" sz="22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418"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419"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Digital Transformation - Team up:</a:t>
            </a:r>
            <a:endParaRPr lang="en-AE" sz="3400" b="0" strike="noStrike" spc="-1">
              <a:solidFill>
                <a:srgbClr val="000000"/>
              </a:solidFill>
              <a:latin typeface="Arial"/>
            </a:endParaRPr>
          </a:p>
        </p:txBody>
      </p:sp>
      <p:sp>
        <p:nvSpPr>
          <p:cNvPr id="420"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421"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422" name="TextBox 1"/>
          <p:cNvSpPr/>
          <p:nvPr/>
        </p:nvSpPr>
        <p:spPr>
          <a:xfrm>
            <a:off x="978840" y="1148040"/>
            <a:ext cx="9986400" cy="390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90000"/>
              </a:lnSpc>
              <a:spcBef>
                <a:spcPts val="1001"/>
              </a:spcBef>
              <a:buClr>
                <a:srgbClr val="000000"/>
              </a:buClr>
              <a:buFont typeface="Wingdings" charset="2"/>
              <a:buChar char=""/>
            </a:pPr>
            <a:r>
              <a:rPr lang="en-NZ" sz="2200" b="0" strike="noStrike" spc="-1">
                <a:solidFill>
                  <a:srgbClr val="000000"/>
                </a:solidFill>
                <a:latin typeface="Arial"/>
                <a:ea typeface="DejaVu Sans"/>
              </a:rPr>
              <a:t>Walmart Supply Chain Management : </a:t>
            </a:r>
            <a:r>
              <a:rPr lang="en-NZ" sz="2200" b="0" u="sng" strike="noStrike" spc="-1">
                <a:solidFill>
                  <a:srgbClr val="0563C1"/>
                </a:solidFill>
                <a:uFillTx/>
                <a:latin typeface="Arial"/>
                <a:ea typeface="DejaVu Sans"/>
                <a:hlinkClick r:id="rId3"/>
              </a:rPr>
              <a:t>https://business-essay.com/wal-marts-supply-chain-management-and-technology/</a:t>
            </a:r>
            <a:endParaRPr lang="en-AE" sz="2200" b="0" strike="noStrike" spc="-1">
              <a:solidFill>
                <a:srgbClr val="000000"/>
              </a:solidFill>
              <a:latin typeface="Arial"/>
            </a:endParaRPr>
          </a:p>
          <a:p>
            <a:pPr marL="800280" lvl="1" indent="-343080">
              <a:lnSpc>
                <a:spcPct val="90000"/>
              </a:lnSpc>
              <a:spcBef>
                <a:spcPts val="499"/>
              </a:spcBef>
              <a:buClr>
                <a:srgbClr val="000000"/>
              </a:buClr>
              <a:buFont typeface="Wingdings" charset="2"/>
              <a:buChar char=""/>
            </a:pPr>
            <a:r>
              <a:rPr lang="en-US" sz="2200" b="0" strike="noStrike" spc="-1">
                <a:solidFill>
                  <a:srgbClr val="000000"/>
                </a:solidFill>
                <a:latin typeface="Arial"/>
                <a:ea typeface="DejaVu Sans"/>
              </a:rPr>
              <a:t>Describe Wal-Mart’s supply chain and how it integrates with other elements of its strategy.</a:t>
            </a:r>
            <a:endParaRPr lang="en-AE" sz="2200" b="0" strike="noStrike" spc="-1">
              <a:solidFill>
                <a:srgbClr val="000000"/>
              </a:solidFill>
              <a:latin typeface="Arial"/>
            </a:endParaRPr>
          </a:p>
          <a:p>
            <a:pPr marL="800280" lvl="1" indent="-343080">
              <a:lnSpc>
                <a:spcPct val="90000"/>
              </a:lnSpc>
              <a:spcBef>
                <a:spcPts val="499"/>
              </a:spcBef>
              <a:buClr>
                <a:srgbClr val="000000"/>
              </a:buClr>
              <a:buFont typeface="Wingdings" charset="2"/>
              <a:buChar char=""/>
            </a:pPr>
            <a:r>
              <a:rPr lang="en-NZ" sz="2200" b="0" strike="noStrike" spc="-1">
                <a:solidFill>
                  <a:srgbClr val="000000"/>
                </a:solidFill>
                <a:latin typeface="Arial"/>
                <a:ea typeface="DejaVu Sans"/>
              </a:rPr>
              <a:t> </a:t>
            </a:r>
            <a:r>
              <a:rPr lang="en-US" sz="2200" b="0" strike="noStrike" spc="-1">
                <a:solidFill>
                  <a:srgbClr val="000000"/>
                </a:solidFill>
                <a:latin typeface="Arial"/>
                <a:ea typeface="DejaVu Sans"/>
              </a:rPr>
              <a:t>Identify the characteristics of the Walmart supply chain that makes it so successful and describe how they are improving the Walmart’s supply chain.</a:t>
            </a:r>
            <a:endParaRPr lang="en-AE" sz="2200" b="0" strike="noStrike" spc="-1">
              <a:solidFill>
                <a:srgbClr val="000000"/>
              </a:solidFill>
              <a:latin typeface="Arial"/>
            </a:endParaRPr>
          </a:p>
          <a:p>
            <a:pPr marL="800280" lvl="1" indent="-343080">
              <a:lnSpc>
                <a:spcPct val="90000"/>
              </a:lnSpc>
              <a:spcBef>
                <a:spcPts val="499"/>
              </a:spcBef>
              <a:buClr>
                <a:srgbClr val="000000"/>
              </a:buClr>
              <a:buFont typeface="Wingdings" charset="2"/>
              <a:buChar char=""/>
            </a:pPr>
            <a:r>
              <a:rPr lang="en-US" sz="2200" b="0" strike="noStrike" spc="-1">
                <a:solidFill>
                  <a:srgbClr val="000000"/>
                </a:solidFill>
                <a:latin typeface="Arial"/>
                <a:ea typeface="DejaVu Sans"/>
              </a:rPr>
              <a:t>Discuss the role of IT in Walmart supply chain.</a:t>
            </a:r>
            <a:endParaRPr lang="en-AE" sz="22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424"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425"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Class Activity:</a:t>
            </a:r>
            <a:endParaRPr lang="en-AE" sz="3400" b="0" strike="noStrike" spc="-1">
              <a:solidFill>
                <a:srgbClr val="000000"/>
              </a:solidFill>
              <a:latin typeface="Arial"/>
            </a:endParaRPr>
          </a:p>
        </p:txBody>
      </p:sp>
      <p:sp>
        <p:nvSpPr>
          <p:cNvPr id="426"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427"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428" name="TextBox 1"/>
          <p:cNvSpPr/>
          <p:nvPr/>
        </p:nvSpPr>
        <p:spPr>
          <a:xfrm>
            <a:off x="978840" y="1148040"/>
            <a:ext cx="9986400" cy="1911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90000"/>
              </a:lnSpc>
              <a:spcBef>
                <a:spcPts val="1001"/>
              </a:spcBef>
              <a:buClr>
                <a:srgbClr val="000000"/>
              </a:buClr>
              <a:buFont typeface="Wingdings" charset="2"/>
              <a:buChar char=""/>
            </a:pPr>
            <a:r>
              <a:rPr lang="en-US" sz="2200" b="0" strike="noStrike" spc="-1">
                <a:solidFill>
                  <a:srgbClr val="000000"/>
                </a:solidFill>
                <a:latin typeface="Arial"/>
                <a:ea typeface="DejaVu Sans"/>
              </a:rPr>
              <a:t>8 Examples of Innovative Digital Transformation Case Studies (2022) : </a:t>
            </a:r>
            <a:r>
              <a:rPr lang="en-NZ" sz="2200" b="0" u="sng" strike="noStrike" spc="-1">
                <a:solidFill>
                  <a:srgbClr val="0563C1"/>
                </a:solidFill>
                <a:uFillTx/>
                <a:latin typeface="Arial"/>
                <a:ea typeface="DejaVu Sans"/>
                <a:hlinkClick r:id="rId3"/>
              </a:rPr>
              <a:t>https://whatfix.com/blog/digital-transformation-examples/</a:t>
            </a:r>
            <a:endParaRPr lang="en-AE" sz="22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25"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126" name="PURPOSE"/>
          <p:cNvSpPr/>
          <p:nvPr/>
        </p:nvSpPr>
        <p:spPr>
          <a:xfrm>
            <a:off x="725760" y="492480"/>
            <a:ext cx="561384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Digital Disruption :</a:t>
            </a:r>
            <a:endParaRPr lang="en-AE" sz="3400" b="0" strike="noStrike" spc="-1">
              <a:solidFill>
                <a:srgbClr val="000000"/>
              </a:solidFill>
              <a:latin typeface="Arial"/>
            </a:endParaRPr>
          </a:p>
        </p:txBody>
      </p:sp>
      <p:sp>
        <p:nvSpPr>
          <p:cNvPr id="127"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28"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29" name="TextBox 1"/>
          <p:cNvSpPr/>
          <p:nvPr/>
        </p:nvSpPr>
        <p:spPr>
          <a:xfrm>
            <a:off x="1011240" y="1249920"/>
            <a:ext cx="10168560" cy="5578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333333"/>
              </a:buClr>
              <a:buFont typeface="Wingdings" charset="2"/>
              <a:buChar char=""/>
            </a:pPr>
            <a:r>
              <a:rPr lang="en-US" sz="2000" b="1" strike="noStrike" spc="-1" dirty="0">
                <a:solidFill>
                  <a:srgbClr val="333333"/>
                </a:solidFill>
                <a:latin typeface="Arial"/>
                <a:ea typeface="DejaVu Sans"/>
              </a:rPr>
              <a:t>Digital Disruption </a:t>
            </a:r>
            <a:r>
              <a:rPr lang="en-US" sz="2000" b="0" strike="noStrike" spc="-1" dirty="0">
                <a:solidFill>
                  <a:srgbClr val="333333"/>
                </a:solidFill>
                <a:latin typeface="Arial"/>
                <a:ea typeface="DejaVu Sans"/>
              </a:rPr>
              <a:t>is an effect that changes the fundamental expectations and behaviors in a culture, market, industry or process that is caused by, or expressed through, digital capabilities, channels or assets.</a:t>
            </a:r>
            <a:endParaRPr lang="en-AE" sz="2000" b="0" strike="noStrike" spc="-1" dirty="0">
              <a:solidFill>
                <a:srgbClr val="000000"/>
              </a:solidFill>
              <a:latin typeface="Arial"/>
            </a:endParaRPr>
          </a:p>
          <a:p>
            <a:pPr marL="343080" indent="-343080">
              <a:lnSpc>
                <a:spcPct val="100000"/>
              </a:lnSpc>
              <a:buClr>
                <a:srgbClr val="333333"/>
              </a:buClr>
              <a:buFont typeface="Wingdings" charset="2"/>
              <a:buChar char=""/>
            </a:pPr>
            <a:r>
              <a:rPr lang="en-US" sz="2000" b="1" strike="noStrike" spc="-1" dirty="0">
                <a:solidFill>
                  <a:srgbClr val="333333"/>
                </a:solidFill>
                <a:latin typeface="Arial"/>
                <a:ea typeface="DejaVu Sans"/>
              </a:rPr>
              <a:t>Digital Disruption </a:t>
            </a:r>
            <a:r>
              <a:rPr lang="en-US" sz="2000" b="0" strike="noStrike" spc="-1" dirty="0">
                <a:solidFill>
                  <a:srgbClr val="333333"/>
                </a:solidFill>
                <a:latin typeface="Arial"/>
                <a:ea typeface="DejaVu Sans"/>
              </a:rPr>
              <a:t>is a transformation that is caused by </a:t>
            </a:r>
            <a:r>
              <a:rPr lang="en-US" sz="2000" b="1" strike="noStrike" spc="-1" dirty="0">
                <a:solidFill>
                  <a:srgbClr val="333333"/>
                </a:solidFill>
                <a:latin typeface="Arial"/>
                <a:ea typeface="DejaVu Sans"/>
              </a:rPr>
              <a:t>emerging digital technologies </a:t>
            </a:r>
            <a:r>
              <a:rPr lang="en-US" sz="2000" b="0" strike="noStrike" spc="-1" dirty="0">
                <a:solidFill>
                  <a:srgbClr val="333333"/>
                </a:solidFill>
                <a:latin typeface="Arial"/>
                <a:ea typeface="DejaVu Sans"/>
              </a:rPr>
              <a:t>and </a:t>
            </a:r>
            <a:r>
              <a:rPr lang="en-US" sz="2000" b="1" strike="noStrike" spc="-1" dirty="0">
                <a:solidFill>
                  <a:srgbClr val="333333"/>
                </a:solidFill>
                <a:latin typeface="Arial"/>
                <a:ea typeface="DejaVu Sans"/>
              </a:rPr>
              <a:t>business models</a:t>
            </a:r>
            <a:r>
              <a:rPr lang="en-US" sz="2000" b="0" strike="noStrike" spc="-1" dirty="0">
                <a:solidFill>
                  <a:srgbClr val="333333"/>
                </a:solidFill>
                <a:latin typeface="Arial"/>
                <a:ea typeface="DejaVu Sans"/>
              </a:rPr>
              <a:t>. These innovative new technologies and models can </a:t>
            </a:r>
            <a:r>
              <a:rPr lang="en-US" sz="2000" b="1" strike="noStrike" spc="-1" dirty="0">
                <a:solidFill>
                  <a:srgbClr val="333333"/>
                </a:solidFill>
                <a:latin typeface="Arial"/>
                <a:ea typeface="DejaVu Sans"/>
              </a:rPr>
              <a:t>impact the value of existing products and services </a:t>
            </a:r>
            <a:r>
              <a:rPr lang="en-US" sz="2000" b="0" strike="noStrike" spc="-1" dirty="0">
                <a:solidFill>
                  <a:srgbClr val="333333"/>
                </a:solidFill>
                <a:latin typeface="Arial"/>
                <a:ea typeface="DejaVu Sans"/>
              </a:rPr>
              <a:t>offered in the industry. </a:t>
            </a:r>
            <a:endParaRPr lang="en-AE" sz="2000" b="0" strike="noStrike" spc="-1" dirty="0">
              <a:solidFill>
                <a:srgbClr val="000000"/>
              </a:solidFill>
              <a:latin typeface="Arial"/>
            </a:endParaRPr>
          </a:p>
          <a:p>
            <a:pPr marL="343080" indent="-343080">
              <a:lnSpc>
                <a:spcPct val="100000"/>
              </a:lnSpc>
              <a:buClr>
                <a:srgbClr val="333333"/>
              </a:buClr>
              <a:buFont typeface="Wingdings" charset="2"/>
              <a:buChar char=""/>
            </a:pPr>
            <a:r>
              <a:rPr lang="en-US" sz="2000" b="0" strike="noStrike" spc="-1" dirty="0">
                <a:solidFill>
                  <a:srgbClr val="333333"/>
                </a:solidFill>
                <a:latin typeface="Arial"/>
                <a:ea typeface="DejaVu Sans"/>
              </a:rPr>
              <a:t>This is why the term ‘disruption’ is used, as the emergence of these new digital products/services/businesses </a:t>
            </a:r>
            <a:r>
              <a:rPr lang="en-US" sz="2000" b="1" strike="noStrike" spc="-1" dirty="0">
                <a:solidFill>
                  <a:srgbClr val="333333"/>
                </a:solidFill>
                <a:latin typeface="Arial"/>
                <a:ea typeface="DejaVu Sans"/>
              </a:rPr>
              <a:t>disrupts the current market and causes the need for re-evaluation</a:t>
            </a:r>
            <a:r>
              <a:rPr lang="en-US" sz="2000" b="0" strike="noStrike" spc="-1" dirty="0">
                <a:solidFill>
                  <a:srgbClr val="333333"/>
                </a:solidFill>
                <a:latin typeface="Arial"/>
                <a:ea typeface="DejaVu Sans"/>
              </a:rPr>
              <a:t>.</a:t>
            </a:r>
            <a:endParaRPr lang="en-AE" sz="2000" b="0" strike="noStrike" spc="-1" dirty="0">
              <a:solidFill>
                <a:srgbClr val="000000"/>
              </a:solidFill>
              <a:latin typeface="Arial"/>
            </a:endParaRPr>
          </a:p>
          <a:p>
            <a:pPr marL="343080" indent="-343080">
              <a:lnSpc>
                <a:spcPct val="100000"/>
              </a:lnSpc>
              <a:buClr>
                <a:srgbClr val="333333"/>
              </a:buClr>
              <a:buFont typeface="Wingdings" charset="2"/>
              <a:buChar char=""/>
            </a:pPr>
            <a:r>
              <a:rPr lang="en-US" sz="2000" b="1" strike="noStrike" spc="-1" dirty="0">
                <a:solidFill>
                  <a:srgbClr val="333333"/>
                </a:solidFill>
                <a:latin typeface="Arial"/>
                <a:ea typeface="DejaVu Sans"/>
              </a:rPr>
              <a:t>Disruptive technology</a:t>
            </a:r>
            <a:r>
              <a:rPr lang="en-US" sz="2000" b="0" strike="noStrike" spc="-1" dirty="0">
                <a:solidFill>
                  <a:srgbClr val="333333"/>
                </a:solidFill>
                <a:latin typeface="Arial"/>
                <a:ea typeface="DejaVu Sans"/>
              </a:rPr>
              <a:t> is an innovation that significantly alters the way that consumers, industries, or businesses operate. </a:t>
            </a:r>
            <a:endParaRPr lang="en-AE" sz="2000" b="0" strike="noStrike" spc="-1" dirty="0">
              <a:solidFill>
                <a:srgbClr val="000000"/>
              </a:solidFill>
              <a:latin typeface="Arial"/>
            </a:endParaRPr>
          </a:p>
          <a:p>
            <a:pPr marL="343080" indent="-343080">
              <a:lnSpc>
                <a:spcPct val="100000"/>
              </a:lnSpc>
              <a:buClr>
                <a:srgbClr val="333333"/>
              </a:buClr>
              <a:buFont typeface="Wingdings" charset="2"/>
              <a:buChar char=""/>
            </a:pPr>
            <a:r>
              <a:rPr lang="en-US" sz="2000" b="0" strike="noStrike" spc="-1" dirty="0">
                <a:solidFill>
                  <a:srgbClr val="333333"/>
                </a:solidFill>
                <a:latin typeface="Arial"/>
                <a:ea typeface="DejaVu Sans"/>
              </a:rPr>
              <a:t>If you do not make life easier for your customers, someone else will.</a:t>
            </a:r>
            <a:endParaRPr lang="en-AE" sz="2000" b="0" strike="noStrike" spc="-1" dirty="0">
              <a:solidFill>
                <a:srgbClr val="000000"/>
              </a:solidFill>
              <a:latin typeface="Arial"/>
            </a:endParaRPr>
          </a:p>
          <a:p>
            <a:pPr marL="343080" indent="-343080">
              <a:lnSpc>
                <a:spcPct val="100000"/>
              </a:lnSpc>
              <a:buClr>
                <a:srgbClr val="333333"/>
              </a:buClr>
              <a:buFont typeface="Wingdings" charset="2"/>
              <a:buChar char=""/>
            </a:pPr>
            <a:r>
              <a:rPr lang="en-US" sz="2000" b="0" strike="noStrike" spc="-1" dirty="0">
                <a:solidFill>
                  <a:srgbClr val="333333"/>
                </a:solidFill>
                <a:latin typeface="Arial"/>
                <a:ea typeface="DejaVu Sans"/>
              </a:rPr>
              <a:t>Give to people something they really want.</a:t>
            </a:r>
            <a:endParaRPr lang="en-AE" sz="2000" b="0" strike="noStrike" spc="-1" dirty="0">
              <a:solidFill>
                <a:srgbClr val="000000"/>
              </a:solidFill>
              <a:latin typeface="Arial"/>
            </a:endParaRPr>
          </a:p>
          <a:p>
            <a:pPr marL="343080" indent="-343080">
              <a:lnSpc>
                <a:spcPct val="100000"/>
              </a:lnSpc>
              <a:buClr>
                <a:srgbClr val="333333"/>
              </a:buClr>
              <a:buFont typeface="Wingdings" charset="2"/>
              <a:buChar char=""/>
            </a:pPr>
            <a:r>
              <a:rPr lang="en-US" sz="2000" b="0" strike="noStrike" spc="-1" dirty="0">
                <a:solidFill>
                  <a:srgbClr val="333333"/>
                </a:solidFill>
                <a:latin typeface="Arial"/>
                <a:ea typeface="DejaVu Sans"/>
              </a:rPr>
              <a:t>Around “40% of businesses, unfortunately, will not exist in a meaningful way in 10 years. 70% of companies will attempt to go digital but only 30% of those will succeed.</a:t>
            </a:r>
            <a:endParaRPr lang="en-AE" sz="2000" b="0" strike="noStrike" spc="-1" dirty="0">
              <a:solidFill>
                <a:srgbClr val="000000"/>
              </a:solidFill>
              <a:latin typeface="Arial"/>
            </a:endParaRPr>
          </a:p>
          <a:p>
            <a:pPr>
              <a:lnSpc>
                <a:spcPct val="100000"/>
              </a:lnSpc>
            </a:pPr>
            <a:endParaRPr lang="en-AE" sz="2000" b="0" strike="noStrike" spc="-1" dirty="0">
              <a:solidFill>
                <a:srgbClr val="000000"/>
              </a:solidFill>
              <a:latin typeface="Arial"/>
            </a:endParaRPr>
          </a:p>
          <a:p>
            <a:pPr>
              <a:lnSpc>
                <a:spcPct val="100000"/>
              </a:lnSpc>
            </a:pPr>
            <a:endParaRPr lang="en-AE" sz="2000" b="0" strike="noStrike" spc="-1" dirty="0">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31"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132" name="PURPOSE"/>
          <p:cNvSpPr/>
          <p:nvPr/>
        </p:nvSpPr>
        <p:spPr>
          <a:xfrm>
            <a:off x="725760" y="492480"/>
            <a:ext cx="561384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Digital Disruption :</a:t>
            </a:r>
            <a:endParaRPr lang="en-AE" sz="3400" b="0" strike="noStrike" spc="-1">
              <a:solidFill>
                <a:srgbClr val="000000"/>
              </a:solidFill>
              <a:latin typeface="Arial"/>
            </a:endParaRPr>
          </a:p>
        </p:txBody>
      </p:sp>
      <p:sp>
        <p:nvSpPr>
          <p:cNvPr id="133"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34"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35" name="TextBox 1"/>
          <p:cNvSpPr/>
          <p:nvPr/>
        </p:nvSpPr>
        <p:spPr>
          <a:xfrm>
            <a:off x="1011240" y="1249920"/>
            <a:ext cx="10168560" cy="5273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333333"/>
              </a:buClr>
              <a:buFont typeface="Wingdings" charset="2"/>
              <a:buChar char=""/>
            </a:pPr>
            <a:r>
              <a:rPr lang="en-US" sz="2000" b="1" strike="noStrike" spc="-1" dirty="0">
                <a:solidFill>
                  <a:srgbClr val="333333"/>
                </a:solidFill>
                <a:latin typeface="Arial"/>
                <a:ea typeface="DejaVu Sans"/>
              </a:rPr>
              <a:t>An Example of Digital Disruption: Kodak Cameras Fail To Capture Future Markets</a:t>
            </a:r>
            <a:endParaRPr lang="en-AE" sz="2000" b="0" strike="noStrike" spc="-1" dirty="0">
              <a:solidFill>
                <a:srgbClr val="000000"/>
              </a:solidFill>
              <a:latin typeface="Arial"/>
            </a:endParaRPr>
          </a:p>
          <a:p>
            <a:pPr marL="800280" lvl="1" indent="-343080">
              <a:lnSpc>
                <a:spcPct val="100000"/>
              </a:lnSpc>
              <a:buClr>
                <a:srgbClr val="333333"/>
              </a:buClr>
              <a:buFont typeface="Wingdings" charset="2"/>
              <a:buChar char=""/>
            </a:pPr>
            <a:r>
              <a:rPr lang="en-US" sz="2000" b="1" strike="noStrike" spc="-1" dirty="0">
                <a:solidFill>
                  <a:srgbClr val="333333"/>
                </a:solidFill>
                <a:latin typeface="Arial"/>
                <a:ea typeface="DejaVu Sans"/>
              </a:rPr>
              <a:t>Kodak were one of the first to introduce cameras to the mainstream market. </a:t>
            </a:r>
            <a:r>
              <a:rPr lang="en-US" sz="2000" b="0" strike="noStrike" spc="-1" dirty="0">
                <a:solidFill>
                  <a:srgbClr val="333333"/>
                </a:solidFill>
                <a:latin typeface="Arial"/>
                <a:ea typeface="DejaVu Sans"/>
              </a:rPr>
              <a:t>They monopolized the markets for the majority of the 20th century, but unfortunately failed to keep up with the changing identities of their customers and the changing needs and expectations that came along with them.</a:t>
            </a:r>
            <a:endParaRPr lang="en-AE" sz="2000" b="0" strike="noStrike" spc="-1" dirty="0">
              <a:solidFill>
                <a:srgbClr val="000000"/>
              </a:solidFill>
              <a:latin typeface="Arial"/>
            </a:endParaRPr>
          </a:p>
          <a:p>
            <a:pPr marL="800280" lvl="1" indent="-343080">
              <a:lnSpc>
                <a:spcPct val="100000"/>
              </a:lnSpc>
              <a:buClr>
                <a:srgbClr val="333333"/>
              </a:buClr>
              <a:buFont typeface="Wingdings" charset="2"/>
              <a:buChar char=""/>
            </a:pPr>
            <a:r>
              <a:rPr lang="en-US" sz="2000" b="1" strike="noStrike" spc="-1" dirty="0">
                <a:solidFill>
                  <a:srgbClr val="333333"/>
                </a:solidFill>
                <a:latin typeface="Arial"/>
                <a:ea typeface="DejaVu Sans"/>
              </a:rPr>
              <a:t>Digital cameras </a:t>
            </a:r>
            <a:r>
              <a:rPr lang="en-US" sz="2000" b="0" strike="noStrike" spc="-1" dirty="0">
                <a:solidFill>
                  <a:srgbClr val="333333"/>
                </a:solidFill>
                <a:latin typeface="Arial"/>
                <a:ea typeface="DejaVu Sans"/>
              </a:rPr>
              <a:t>made the move from being a just piece of photographic equipment to being a much more life-friendly, fun gadget. Some clever marketing from other digital technology brands led to changes in consumer perceptions and </a:t>
            </a:r>
            <a:r>
              <a:rPr lang="en-US" sz="2000" b="1" strike="noStrike" spc="-1" dirty="0">
                <a:solidFill>
                  <a:srgbClr val="333333"/>
                </a:solidFill>
                <a:latin typeface="Arial"/>
                <a:ea typeface="DejaVu Sans"/>
              </a:rPr>
              <a:t>created a new ‘need’ for photographic gadgets</a:t>
            </a:r>
            <a:r>
              <a:rPr lang="en-US" sz="2000" b="0" strike="noStrike" spc="-1" dirty="0">
                <a:solidFill>
                  <a:srgbClr val="333333"/>
                </a:solidFill>
                <a:latin typeface="Arial"/>
                <a:ea typeface="DejaVu Sans"/>
              </a:rPr>
              <a:t>.</a:t>
            </a:r>
            <a:endParaRPr lang="en-AE" sz="2000" b="0" strike="noStrike" spc="-1" dirty="0">
              <a:solidFill>
                <a:srgbClr val="000000"/>
              </a:solidFill>
              <a:latin typeface="Arial"/>
            </a:endParaRPr>
          </a:p>
          <a:p>
            <a:pPr marL="800280" lvl="1" indent="-343080">
              <a:lnSpc>
                <a:spcPct val="100000"/>
              </a:lnSpc>
              <a:buClr>
                <a:srgbClr val="333333"/>
              </a:buClr>
              <a:buFont typeface="Wingdings" charset="2"/>
              <a:buChar char=""/>
            </a:pPr>
            <a:r>
              <a:rPr lang="en-US" sz="2000" b="0" strike="noStrike" spc="-1" dirty="0">
                <a:solidFill>
                  <a:srgbClr val="333333"/>
                </a:solidFill>
                <a:latin typeface="Arial"/>
                <a:ea typeface="DejaVu Sans"/>
              </a:rPr>
              <a:t>This allowed brands such as </a:t>
            </a:r>
            <a:r>
              <a:rPr lang="en-US" sz="2000" b="1" strike="noStrike" spc="-1" dirty="0">
                <a:solidFill>
                  <a:srgbClr val="333333"/>
                </a:solidFill>
                <a:latin typeface="Arial"/>
                <a:ea typeface="DejaVu Sans"/>
              </a:rPr>
              <a:t>Sony and Canon to swoop in and steal the hearts of the consumers with their new technologies and approaches</a:t>
            </a:r>
            <a:r>
              <a:rPr lang="en-US" sz="2000" b="0" strike="noStrike" spc="-1" dirty="0">
                <a:solidFill>
                  <a:srgbClr val="333333"/>
                </a:solidFill>
                <a:latin typeface="Arial"/>
                <a:ea typeface="DejaVu Sans"/>
              </a:rPr>
              <a:t>, while Kodak stuck to their guns and fought the change for as long as they could. Despite rapidly losing market share, they refused to succumb to the inevitable force of digital disruption and in 2012 they eventually declared bankruptcy.</a:t>
            </a:r>
            <a:endParaRPr lang="en-AE" sz="2000" b="0" strike="noStrike" spc="-1" dirty="0">
              <a:solidFill>
                <a:srgbClr val="000000"/>
              </a:solidFill>
              <a:latin typeface="Arial"/>
            </a:endParaRPr>
          </a:p>
          <a:p>
            <a:pPr>
              <a:lnSpc>
                <a:spcPct val="100000"/>
              </a:lnSpc>
            </a:pPr>
            <a:endParaRPr lang="en-AE" sz="2000" b="0" strike="noStrike" spc="-1" dirty="0">
              <a:solidFill>
                <a:srgbClr val="000000"/>
              </a:solidFill>
              <a:latin typeface="Arial"/>
            </a:endParaRPr>
          </a:p>
          <a:p>
            <a:pPr>
              <a:lnSpc>
                <a:spcPct val="100000"/>
              </a:lnSpc>
            </a:pPr>
            <a:endParaRPr lang="en-AE" sz="2000" b="0" strike="noStrike" spc="-1" dirty="0">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37"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138" name="PURPOSE"/>
          <p:cNvSpPr/>
          <p:nvPr/>
        </p:nvSpPr>
        <p:spPr>
          <a:xfrm>
            <a:off x="725760" y="492480"/>
            <a:ext cx="561384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dirty="0">
                <a:solidFill>
                  <a:srgbClr val="6419F5"/>
                </a:solidFill>
                <a:latin typeface="Bahnschrift"/>
                <a:ea typeface="Futura PT Book"/>
              </a:rPr>
              <a:t>Digital Transformation :</a:t>
            </a:r>
            <a:endParaRPr lang="en-AE" sz="3400" b="0" strike="noStrike" spc="-1" dirty="0">
              <a:solidFill>
                <a:srgbClr val="000000"/>
              </a:solidFill>
              <a:latin typeface="Arial"/>
            </a:endParaRPr>
          </a:p>
        </p:txBody>
      </p:sp>
      <p:sp>
        <p:nvSpPr>
          <p:cNvPr id="139"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40"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41" name="TextBox 1"/>
          <p:cNvSpPr/>
          <p:nvPr/>
        </p:nvSpPr>
        <p:spPr>
          <a:xfrm>
            <a:off x="1011240" y="1249920"/>
            <a:ext cx="10168560" cy="1919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333333"/>
              </a:buClr>
              <a:buFont typeface="Wingdings" charset="2"/>
              <a:buChar char=""/>
            </a:pPr>
            <a:r>
              <a:rPr lang="en-US" sz="2000" b="1" strike="noStrike" spc="-1" dirty="0">
                <a:solidFill>
                  <a:srgbClr val="333333"/>
                </a:solidFill>
                <a:latin typeface="Arial"/>
                <a:ea typeface="DejaVu Sans"/>
              </a:rPr>
              <a:t>Digital transformation </a:t>
            </a:r>
            <a:r>
              <a:rPr lang="en-US" sz="2000" b="0" strike="noStrike" spc="-1" dirty="0">
                <a:solidFill>
                  <a:srgbClr val="333333"/>
                </a:solidFill>
                <a:latin typeface="Arial"/>
                <a:ea typeface="DejaVu Sans"/>
              </a:rPr>
              <a:t>is the process of integrating digital technologies into business operations in order to </a:t>
            </a:r>
            <a:r>
              <a:rPr lang="en-US" sz="2000" b="1" strike="noStrike" spc="-1" dirty="0">
                <a:solidFill>
                  <a:srgbClr val="333333"/>
                </a:solidFill>
                <a:latin typeface="Arial"/>
                <a:ea typeface="DejaVu Sans"/>
              </a:rPr>
              <a:t>radically alter how firms operate</a:t>
            </a:r>
            <a:r>
              <a:rPr lang="en-US" sz="2000" b="0" strike="noStrike" spc="-1" dirty="0">
                <a:solidFill>
                  <a:srgbClr val="333333"/>
                </a:solidFill>
                <a:latin typeface="Arial"/>
                <a:ea typeface="DejaVu Sans"/>
              </a:rPr>
              <a:t>.</a:t>
            </a:r>
            <a:endParaRPr lang="en-AE" sz="2000" b="0" strike="noStrike" spc="-1" dirty="0">
              <a:solidFill>
                <a:srgbClr val="000000"/>
              </a:solidFill>
              <a:latin typeface="Arial"/>
            </a:endParaRPr>
          </a:p>
          <a:p>
            <a:pPr marL="343080" indent="-343080">
              <a:lnSpc>
                <a:spcPct val="100000"/>
              </a:lnSpc>
              <a:buClr>
                <a:srgbClr val="333333"/>
              </a:buClr>
              <a:buFont typeface="Wingdings" charset="2"/>
              <a:buChar char=""/>
            </a:pPr>
            <a:r>
              <a:rPr lang="en-US" sz="2000" b="0" strike="noStrike" spc="-1" dirty="0">
                <a:solidFill>
                  <a:srgbClr val="333333"/>
                </a:solidFill>
                <a:latin typeface="Arial"/>
                <a:ea typeface="DejaVu Sans"/>
              </a:rPr>
              <a:t>Finding new opportunities in an existing business to reinvent the way value is delivered to customers is what digital transformation is all about.</a:t>
            </a:r>
            <a:endParaRPr lang="en-AE" sz="2000" b="0" strike="noStrike" spc="-1" dirty="0">
              <a:solidFill>
                <a:srgbClr val="000000"/>
              </a:solidFill>
              <a:latin typeface="Arial"/>
            </a:endParaRPr>
          </a:p>
          <a:p>
            <a:pPr>
              <a:lnSpc>
                <a:spcPct val="100000"/>
              </a:lnSpc>
            </a:pPr>
            <a:endParaRPr lang="en-AE" sz="2000" b="0" strike="noStrike" spc="-1" dirty="0">
              <a:solidFill>
                <a:srgbClr val="000000"/>
              </a:solidFill>
              <a:latin typeface="Arial"/>
            </a:endParaRPr>
          </a:p>
          <a:p>
            <a:pPr>
              <a:lnSpc>
                <a:spcPct val="100000"/>
              </a:lnSpc>
            </a:pPr>
            <a:endParaRPr lang="en-AE" sz="2000" b="0" strike="noStrike" spc="-1" dirty="0">
              <a:solidFill>
                <a:srgbClr val="000000"/>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43"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144"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a:solidFill>
                  <a:srgbClr val="6419F5"/>
                </a:solidFill>
                <a:latin typeface="Bahnschrift"/>
                <a:ea typeface="Futura PT Book"/>
              </a:rPr>
              <a:t>How Fast is Technology Growing?</a:t>
            </a:r>
            <a:endParaRPr lang="en-AE" sz="3400" b="0" strike="noStrike" spc="-1">
              <a:solidFill>
                <a:srgbClr val="000000"/>
              </a:solidFill>
              <a:latin typeface="Arial"/>
            </a:endParaRPr>
          </a:p>
        </p:txBody>
      </p:sp>
      <p:sp>
        <p:nvSpPr>
          <p:cNvPr id="145"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46"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47" name="TextBox 1"/>
          <p:cNvSpPr/>
          <p:nvPr/>
        </p:nvSpPr>
        <p:spPr>
          <a:xfrm>
            <a:off x="1011240" y="1249920"/>
            <a:ext cx="10168560" cy="3443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Technology grows by </a:t>
            </a:r>
            <a:r>
              <a:rPr lang="en-US" sz="2000" b="1" strike="noStrike" spc="-1">
                <a:solidFill>
                  <a:srgbClr val="333333"/>
                </a:solidFill>
                <a:latin typeface="Arial"/>
                <a:ea typeface="DejaVu Sans"/>
              </a:rPr>
              <a:t>2x every 18 months </a:t>
            </a:r>
            <a:r>
              <a:rPr lang="en-US" sz="2000" b="0" strike="noStrike" spc="-1">
                <a:solidFill>
                  <a:srgbClr val="333333"/>
                </a:solidFill>
                <a:latin typeface="Arial"/>
                <a:ea typeface="DejaVu Sans"/>
              </a:rPr>
              <a:t>in </a:t>
            </a:r>
            <a:r>
              <a:rPr lang="en-US" sz="2000" b="1" strike="noStrike" spc="-1">
                <a:solidFill>
                  <a:srgbClr val="333333"/>
                </a:solidFill>
                <a:latin typeface="Arial"/>
                <a:ea typeface="DejaVu Sans"/>
              </a:rPr>
              <a:t>processing capacity</a:t>
            </a:r>
            <a:r>
              <a:rPr lang="en-US" sz="2000" b="0" strike="noStrike" spc="-1">
                <a:solidFill>
                  <a:srgbClr val="333333"/>
                </a:solidFill>
                <a:latin typeface="Arial"/>
                <a:ea typeface="DejaVu Sans"/>
              </a:rPr>
              <a:t>. </a:t>
            </a:r>
            <a:endParaRPr lang="en-AE" sz="2000" b="0" strike="noStrike" spc="-1">
              <a:solidFill>
                <a:srgbClr val="000000"/>
              </a:solidFill>
              <a:latin typeface="Arial"/>
            </a:endParaRPr>
          </a:p>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Over </a:t>
            </a:r>
            <a:r>
              <a:rPr lang="en-US" sz="2000" b="1" strike="noStrike" spc="-1">
                <a:solidFill>
                  <a:srgbClr val="333333"/>
                </a:solidFill>
                <a:latin typeface="Arial"/>
                <a:ea typeface="DejaVu Sans"/>
              </a:rPr>
              <a:t>89% of Big Data </a:t>
            </a:r>
            <a:r>
              <a:rPr lang="en-US" sz="2000" b="0" strike="noStrike" spc="-1">
                <a:solidFill>
                  <a:srgbClr val="333333"/>
                </a:solidFill>
                <a:latin typeface="Arial"/>
                <a:ea typeface="DejaVu Sans"/>
              </a:rPr>
              <a:t>has been generated in the </a:t>
            </a:r>
            <a:r>
              <a:rPr lang="en-US" sz="2000" b="1" strike="noStrike" spc="-1">
                <a:solidFill>
                  <a:srgbClr val="333333"/>
                </a:solidFill>
                <a:latin typeface="Arial"/>
                <a:ea typeface="DejaVu Sans"/>
              </a:rPr>
              <a:t>past two years</a:t>
            </a:r>
            <a:r>
              <a:rPr lang="en-US" sz="2000" b="0" strike="noStrike" spc="-1">
                <a:solidFill>
                  <a:srgbClr val="333333"/>
                </a:solidFill>
                <a:latin typeface="Arial"/>
                <a:ea typeface="DejaVu Sans"/>
              </a:rPr>
              <a:t>.</a:t>
            </a:r>
            <a:endParaRPr lang="en-AE" sz="2000" b="0" strike="noStrike" spc="-1">
              <a:solidFill>
                <a:srgbClr val="000000"/>
              </a:solidFill>
              <a:latin typeface="Arial"/>
            </a:endParaRPr>
          </a:p>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 A total of 5.03 billion people around the world use the internet today – equivalent to 63.1 percent of the world’s total population.</a:t>
            </a:r>
            <a:endParaRPr lang="en-AE" sz="2000" b="0" strike="noStrike" spc="-1">
              <a:solidFill>
                <a:srgbClr val="000000"/>
              </a:solidFill>
              <a:latin typeface="Arial"/>
            </a:endParaRPr>
          </a:p>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Number of Tech startups globally: As of Q4 2021, there is 1.47 million tech startups around the world. Fintech sits at the largest, making up roughly 7% of the total. This number differ geographically vastly based on several factors.</a:t>
            </a:r>
            <a:endParaRPr lang="en-AE" sz="2000" b="0" strike="noStrike" spc="-1">
              <a:solidFill>
                <a:srgbClr val="000000"/>
              </a:solidFill>
              <a:latin typeface="Arial"/>
            </a:endParaRPr>
          </a:p>
          <a:p>
            <a:pPr marL="343080" indent="-343080">
              <a:lnSpc>
                <a:spcPct val="100000"/>
              </a:lnSpc>
              <a:buClr>
                <a:srgbClr val="333333"/>
              </a:buClr>
              <a:buFont typeface="Wingdings" charset="2"/>
              <a:buChar char=""/>
            </a:pPr>
            <a:r>
              <a:rPr lang="en-US" sz="2000" b="0" strike="noStrike" spc="-1">
                <a:solidFill>
                  <a:srgbClr val="333333"/>
                </a:solidFill>
                <a:latin typeface="Arial"/>
                <a:ea typeface="DejaVu Sans"/>
              </a:rPr>
              <a:t>50% of today’s tech growth derives from disruptive tech such as AR/VR, Robotics, SaaS, AI, .. etc.</a:t>
            </a: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a:p>
            <a:pPr>
              <a:lnSpc>
                <a:spcPct val="100000"/>
              </a:lnSpc>
            </a:pPr>
            <a:endParaRPr lang="en-AE" sz="2000" b="0" strike="noStrike" spc="-1">
              <a:solidFill>
                <a:srgbClr val="000000"/>
              </a:solidFill>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URPOSE"/>
          <p:cNvSpPr/>
          <p:nvPr/>
        </p:nvSpPr>
        <p:spPr>
          <a:xfrm>
            <a:off x="448920" y="576360"/>
            <a:ext cx="5613840" cy="35460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49" name="Digital Campaign"/>
          <p:cNvSpPr/>
          <p:nvPr/>
        </p:nvSpPr>
        <p:spPr>
          <a:xfrm>
            <a:off x="448920" y="45720"/>
            <a:ext cx="10984680" cy="271080"/>
          </a:xfrm>
          <a:prstGeom prst="rect">
            <a:avLst/>
          </a:prstGeom>
          <a:noFill/>
          <a:ln w="12700">
            <a:noFill/>
          </a:ln>
        </p:spPr>
        <p:style>
          <a:lnRef idx="0">
            <a:scrgbClr r="0" g="0" b="0"/>
          </a:lnRef>
          <a:fillRef idx="0">
            <a:scrgbClr r="0" g="0" b="0"/>
          </a:fillRef>
          <a:effectRef idx="0">
            <a:scrgbClr r="0" g="0" b="0"/>
          </a:effectRef>
          <a:fontRef idx="minor"/>
        </p:style>
        <p:txBody>
          <a:bodyPr lIns="35640" tIns="35640" rIns="35640" bIns="35640" anchor="ctr">
            <a:spAutoFit/>
          </a:bodyPr>
          <a:lstStyle/>
          <a:p>
            <a:pPr>
              <a:lnSpc>
                <a:spcPct val="110000"/>
              </a:lnSpc>
            </a:pPr>
            <a:r>
              <a:rPr lang="en-US" sz="1200" b="1" strike="noStrike" spc="-1">
                <a:solidFill>
                  <a:srgbClr val="5633E4"/>
                </a:solidFill>
                <a:latin typeface="Bahnschrift"/>
                <a:ea typeface="FuturaPT-Bold"/>
              </a:rPr>
              <a:t>42 Abu Dhabi</a:t>
            </a:r>
            <a:endParaRPr lang="en-AE" sz="1200" b="0" strike="noStrike" spc="-1">
              <a:solidFill>
                <a:srgbClr val="000000"/>
              </a:solidFill>
              <a:latin typeface="Arial"/>
            </a:endParaRPr>
          </a:p>
        </p:txBody>
      </p:sp>
      <p:sp>
        <p:nvSpPr>
          <p:cNvPr id="150" name="PURPOSE"/>
          <p:cNvSpPr/>
          <p:nvPr/>
        </p:nvSpPr>
        <p:spPr>
          <a:xfrm>
            <a:off x="725760" y="492480"/>
            <a:ext cx="6727320" cy="6548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spcBef>
                <a:spcPts val="400"/>
              </a:spcBef>
            </a:pPr>
            <a:r>
              <a:rPr lang="en-US" sz="3400" b="1" strike="noStrike" spc="-1" dirty="0">
                <a:solidFill>
                  <a:srgbClr val="6419F5"/>
                </a:solidFill>
                <a:latin typeface="Bahnschrift"/>
                <a:ea typeface="Futura PT Book"/>
              </a:rPr>
              <a:t>How Fast is Technology Growing?</a:t>
            </a:r>
            <a:endParaRPr lang="en-AE" sz="3400" b="0" strike="noStrike" spc="-1" dirty="0">
              <a:solidFill>
                <a:srgbClr val="000000"/>
              </a:solidFill>
              <a:latin typeface="Arial"/>
            </a:endParaRPr>
          </a:p>
        </p:txBody>
      </p:sp>
      <p:sp>
        <p:nvSpPr>
          <p:cNvPr id="151" name="AutoShape 9"/>
          <p:cNvSpPr/>
          <p:nvPr/>
        </p:nvSpPr>
        <p:spPr>
          <a:xfrm>
            <a:off x="212760" y="-144360"/>
            <a:ext cx="304200" cy="3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sp>
        <p:nvSpPr>
          <p:cNvPr id="152" name="AutoShape 13"/>
          <p:cNvSpPr/>
          <p:nvPr/>
        </p:nvSpPr>
        <p:spPr>
          <a:xfrm>
            <a:off x="6982560" y="1005480"/>
            <a:ext cx="3982320" cy="3982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AE" sz="1800" b="0" strike="noStrike" spc="-1">
              <a:solidFill>
                <a:srgbClr val="000000"/>
              </a:solidFill>
              <a:latin typeface="Arial"/>
            </a:endParaRPr>
          </a:p>
        </p:txBody>
      </p:sp>
      <p:pic>
        <p:nvPicPr>
          <p:cNvPr id="153" name="Picture 4" descr="refer to caption"/>
          <p:cNvPicPr/>
          <p:nvPr/>
        </p:nvPicPr>
        <p:blipFill>
          <a:blip r:embed="rId2"/>
          <a:stretch/>
        </p:blipFill>
        <p:spPr>
          <a:xfrm>
            <a:off x="1949760" y="1005480"/>
            <a:ext cx="7023600" cy="519624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8F015307A023C46A5D6B1F68140808F" ma:contentTypeVersion="4" ma:contentTypeDescription="Create a new document." ma:contentTypeScope="" ma:versionID="d748c6915f34fe3c269a0686ef8dbceb">
  <xsd:schema xmlns:xsd="http://www.w3.org/2001/XMLSchema" xmlns:xs="http://www.w3.org/2001/XMLSchema" xmlns:p="http://schemas.microsoft.com/office/2006/metadata/properties" xmlns:ns2="ea6f03b5-5800-49f6-b42c-6d9ee1d535cd" targetNamespace="http://schemas.microsoft.com/office/2006/metadata/properties" ma:root="true" ma:fieldsID="19c4ed284255f96d58ac65869de8f850" ns2:_="">
    <xsd:import namespace="ea6f03b5-5800-49f6-b42c-6d9ee1d535c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6f03b5-5800-49f6-b42c-6d9ee1d535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408E68-ADDD-4B66-9ACD-A8A60EBB2857}">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D2B1CBB-B335-4A81-9168-DA81F151A87D}">
  <ds:schemaRefs>
    <ds:schemaRef ds:uri="http://schemas.microsoft.com/sharepoint/v3/contenttype/forms"/>
  </ds:schemaRefs>
</ds:datastoreItem>
</file>

<file path=customXml/itemProps3.xml><?xml version="1.0" encoding="utf-8"?>
<ds:datastoreItem xmlns:ds="http://schemas.openxmlformats.org/officeDocument/2006/customXml" ds:itemID="{DBBD1E64-6613-467E-8318-574C5A02CC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a6f03b5-5800-49f6-b42c-6d9ee1d535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16657</TotalTime>
  <Words>3429</Words>
  <Application>Microsoft Office PowerPoint</Application>
  <PresentationFormat>Widescreen</PresentationFormat>
  <Paragraphs>356</Paragraphs>
  <Slides>42</Slides>
  <Notes>32</Notes>
  <HiddenSlides>0</HiddenSlides>
  <MMClips>0</MMClips>
  <ScaleCrop>false</ScaleCrop>
  <HeadingPairs>
    <vt:vector size="4" baseType="variant">
      <vt:variant>
        <vt:lpstr>Theme</vt:lpstr>
      </vt:variant>
      <vt:variant>
        <vt:i4>2</vt:i4>
      </vt:variant>
      <vt:variant>
        <vt:lpstr>Slide Titles</vt:lpstr>
      </vt:variant>
      <vt:variant>
        <vt:i4>42</vt:i4>
      </vt:variant>
    </vt:vector>
  </HeadingPairs>
  <TitlesOfParts>
    <vt:vector size="44"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Leo Filardi</dc:creator>
  <dc:description/>
  <cp:lastModifiedBy>Dr. Hazim Jarrah</cp:lastModifiedBy>
  <cp:revision>2049</cp:revision>
  <cp:lastPrinted>2022-10-03T04:19:34Z</cp:lastPrinted>
  <dcterms:created xsi:type="dcterms:W3CDTF">2021-12-20T11:48:25Z</dcterms:created>
  <dcterms:modified xsi:type="dcterms:W3CDTF">2024-10-29T10:46:30Z</dcterms:modified>
  <dc:language>en-NZ</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0x01010038F015307A023C46A5D6B1F68140808F</vt:lpwstr>
  </property>
  <property fmtid="{D5CDD505-2E9C-101B-9397-08002B2CF9AE}" pid="3" name="Notes">
    <vt:i4>32</vt:i4>
  </property>
  <property fmtid="{D5CDD505-2E9C-101B-9397-08002B2CF9AE}" pid="4" name="PresentationFormat">
    <vt:lpwstr>Widescreen</vt:lpwstr>
  </property>
  <property fmtid="{D5CDD505-2E9C-101B-9397-08002B2CF9AE}" pid="5" name="Slides">
    <vt:i4>42</vt:i4>
  </property>
  <property fmtid="{D5CDD505-2E9C-101B-9397-08002B2CF9AE}" pid="6" name="Order">
    <vt:r8>400</vt:r8>
  </property>
  <property fmtid="{D5CDD505-2E9C-101B-9397-08002B2CF9AE}" pid="7" name="xd_Signature">
    <vt:bool>false</vt:bool>
  </property>
  <property fmtid="{D5CDD505-2E9C-101B-9397-08002B2CF9AE}" pid="8" name="xd_ProgID">
    <vt:lpwstr/>
  </property>
  <property fmtid="{D5CDD505-2E9C-101B-9397-08002B2CF9AE}" pid="9" name="TriggerFlowInfo">
    <vt:lpwstr/>
  </property>
  <property fmtid="{D5CDD505-2E9C-101B-9397-08002B2CF9AE}" pid="10" name="_SourceUrl">
    <vt:lpwstr/>
  </property>
  <property fmtid="{D5CDD505-2E9C-101B-9397-08002B2CF9AE}" pid="11" name="_SharedFileIndex">
    <vt:lpwstr/>
  </property>
  <property fmtid="{D5CDD505-2E9C-101B-9397-08002B2CF9AE}" pid="12" name="ComplianceAssetId">
    <vt:lpwstr/>
  </property>
  <property fmtid="{D5CDD505-2E9C-101B-9397-08002B2CF9AE}" pid="13" name="TemplateUrl">
    <vt:lpwstr/>
  </property>
  <property fmtid="{D5CDD505-2E9C-101B-9397-08002B2CF9AE}" pid="14" name="_ExtendedDescription">
    <vt:lpwstr/>
  </property>
</Properties>
</file>